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ABeeZee" charset="1" panose="02000000000000000000"/>
      <p:regular r:id="rId18"/>
    </p:embeddedFont>
    <p:embeddedFont>
      <p:font typeface="Canva Student Font" charset="1" panose="00000000000000000000"/>
      <p:regular r:id="rId19"/>
    </p:embeddedFont>
    <p:embeddedFont>
      <p:font typeface="ABeeZee Bold" charset="1" panose="02000000000000000000"/>
      <p:regular r:id="rId20"/>
    </p:embeddedFont>
    <p:embeddedFont>
      <p:font typeface="Canva Sans Bold" charset="1" panose="020B0803030501040103"/>
      <p:regular r:id="rId21"/>
    </p:embeddedFont>
    <p:embeddedFont>
      <p:font typeface="Canva Sans" charset="1" panose="020B0503030501040103"/>
      <p:regular r:id="rId22"/>
    </p:embeddedFont>
    <p:embeddedFont>
      <p:font typeface="Anantason UltraExpanded Bold" charset="1" panose="000000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9.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0.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3507091" y="1046563"/>
            <a:ext cx="15588644" cy="7521521"/>
          </a:xfrm>
          <a:custGeom>
            <a:avLst/>
            <a:gdLst/>
            <a:ahLst/>
            <a:cxnLst/>
            <a:rect r="r" b="b" t="t" l="l"/>
            <a:pathLst>
              <a:path h="7521521" w="15588644">
                <a:moveTo>
                  <a:pt x="0" y="0"/>
                </a:moveTo>
                <a:lnTo>
                  <a:pt x="15588644" y="0"/>
                </a:lnTo>
                <a:lnTo>
                  <a:pt x="15588644" y="7521521"/>
                </a:lnTo>
                <a:lnTo>
                  <a:pt x="0" y="7521521"/>
                </a:lnTo>
                <a:lnTo>
                  <a:pt x="0" y="0"/>
                </a:lnTo>
                <a:close/>
              </a:path>
            </a:pathLst>
          </a:custGeom>
          <a:blipFill>
            <a:blip r:embed="rId3"/>
            <a:stretch>
              <a:fillRect l="0" t="0" r="0" b="0"/>
            </a:stretch>
          </a:blipFill>
        </p:spPr>
      </p:sp>
      <p:sp>
        <p:nvSpPr>
          <p:cNvPr name="Freeform 4" id="4"/>
          <p:cNvSpPr/>
          <p:nvPr/>
        </p:nvSpPr>
        <p:spPr>
          <a:xfrm flipH="false" flipV="false" rot="0">
            <a:off x="-746677" y="-77699"/>
            <a:ext cx="5972454" cy="10287000"/>
          </a:xfrm>
          <a:custGeom>
            <a:avLst/>
            <a:gdLst/>
            <a:ahLst/>
            <a:cxnLst/>
            <a:rect r="r" b="b" t="t" l="l"/>
            <a:pathLst>
              <a:path h="10287000" w="5972454">
                <a:moveTo>
                  <a:pt x="0" y="0"/>
                </a:moveTo>
                <a:lnTo>
                  <a:pt x="5972454" y="0"/>
                </a:lnTo>
                <a:lnTo>
                  <a:pt x="5972454" y="10287000"/>
                </a:lnTo>
                <a:lnTo>
                  <a:pt x="0" y="10287000"/>
                </a:lnTo>
                <a:lnTo>
                  <a:pt x="0" y="0"/>
                </a:lnTo>
                <a:close/>
              </a:path>
            </a:pathLst>
          </a:custGeom>
          <a:blipFill>
            <a:blip r:embed="rId4"/>
            <a:stretch>
              <a:fillRect l="-32305" t="0" r="-39935" b="0"/>
            </a:stretch>
          </a:blipFill>
        </p:spPr>
      </p:sp>
      <p:sp>
        <p:nvSpPr>
          <p:cNvPr name="TextBox 5" id="5"/>
          <p:cNvSpPr txBox="true"/>
          <p:nvPr/>
        </p:nvSpPr>
        <p:spPr>
          <a:xfrm rot="0">
            <a:off x="6871427" y="1063434"/>
            <a:ext cx="9738420" cy="1087190"/>
          </a:xfrm>
          <a:prstGeom prst="rect">
            <a:avLst/>
          </a:prstGeom>
        </p:spPr>
        <p:txBody>
          <a:bodyPr anchor="t" rtlCol="false" tIns="0" lIns="0" bIns="0" rIns="0">
            <a:spAutoFit/>
          </a:bodyPr>
          <a:lstStyle/>
          <a:p>
            <a:pPr algn="ctr">
              <a:lnSpc>
                <a:spcPts val="8851"/>
              </a:lnSpc>
            </a:pPr>
            <a:r>
              <a:rPr lang="en-US" sz="6322">
                <a:solidFill>
                  <a:srgbClr val="000000"/>
                </a:solidFill>
                <a:latin typeface="ABeeZee"/>
                <a:ea typeface="ABeeZee"/>
                <a:cs typeface="ABeeZee"/>
                <a:sym typeface="ABeeZee"/>
              </a:rPr>
              <a:t>AI Driven Career Architect</a:t>
            </a:r>
          </a:p>
        </p:txBody>
      </p:sp>
      <p:sp>
        <p:nvSpPr>
          <p:cNvPr name="TextBox 6" id="6"/>
          <p:cNvSpPr txBox="true"/>
          <p:nvPr/>
        </p:nvSpPr>
        <p:spPr>
          <a:xfrm rot="0">
            <a:off x="9935552" y="2093474"/>
            <a:ext cx="6622256" cy="391794"/>
          </a:xfrm>
          <a:prstGeom prst="rect">
            <a:avLst/>
          </a:prstGeom>
        </p:spPr>
        <p:txBody>
          <a:bodyPr anchor="t" rtlCol="false" tIns="0" lIns="0" bIns="0" rIns="0">
            <a:spAutoFit/>
          </a:bodyPr>
          <a:lstStyle/>
          <a:p>
            <a:pPr algn="ctr">
              <a:lnSpc>
                <a:spcPts val="3080"/>
              </a:lnSpc>
            </a:pPr>
            <a:r>
              <a:rPr lang="en-US" sz="2200">
                <a:solidFill>
                  <a:srgbClr val="000000"/>
                </a:solidFill>
                <a:latin typeface="Canva Student Font"/>
                <a:ea typeface="Canva Student Font"/>
                <a:cs typeface="Canva Student Font"/>
                <a:sym typeface="Canva Student Font"/>
              </a:rPr>
              <a:t>Harnessing AI to unlock personalized career journeys and future proof skills!</a:t>
            </a:r>
          </a:p>
        </p:txBody>
      </p:sp>
      <p:sp>
        <p:nvSpPr>
          <p:cNvPr name="TextBox 7" id="7"/>
          <p:cNvSpPr txBox="true"/>
          <p:nvPr/>
        </p:nvSpPr>
        <p:spPr>
          <a:xfrm rot="0">
            <a:off x="6082597" y="2650629"/>
            <a:ext cx="9546550" cy="889622"/>
          </a:xfrm>
          <a:prstGeom prst="rect">
            <a:avLst/>
          </a:prstGeom>
        </p:spPr>
        <p:txBody>
          <a:bodyPr anchor="t" rtlCol="false" tIns="0" lIns="0" bIns="0" rIns="0">
            <a:spAutoFit/>
          </a:bodyPr>
          <a:lstStyle/>
          <a:p>
            <a:pPr algn="ctr">
              <a:lnSpc>
                <a:spcPts val="7140"/>
              </a:lnSpc>
            </a:pPr>
            <a:r>
              <a:rPr lang="en-US" sz="5100">
                <a:solidFill>
                  <a:srgbClr val="000000"/>
                </a:solidFill>
                <a:latin typeface="ABeeZee Bold"/>
                <a:ea typeface="ABeeZee Bold"/>
                <a:cs typeface="ABeeZee Bold"/>
                <a:sym typeface="ABeeZee Bold"/>
              </a:rPr>
              <a:t> Team Name: Creative Catalyst</a:t>
            </a:r>
          </a:p>
        </p:txBody>
      </p:sp>
      <p:sp>
        <p:nvSpPr>
          <p:cNvPr name="TextBox 8" id="8"/>
          <p:cNvSpPr txBox="true"/>
          <p:nvPr/>
        </p:nvSpPr>
        <p:spPr>
          <a:xfrm rot="0">
            <a:off x="6267767" y="3507555"/>
            <a:ext cx="9696212" cy="738492"/>
          </a:xfrm>
          <a:prstGeom prst="rect">
            <a:avLst/>
          </a:prstGeom>
        </p:spPr>
        <p:txBody>
          <a:bodyPr anchor="t" rtlCol="false" tIns="0" lIns="0" bIns="0" rIns="0">
            <a:spAutoFit/>
          </a:bodyPr>
          <a:lstStyle/>
          <a:p>
            <a:pPr algn="ctr">
              <a:lnSpc>
                <a:spcPts val="6020"/>
              </a:lnSpc>
            </a:pPr>
            <a:r>
              <a:rPr lang="en-US" b="true" sz="4300">
                <a:solidFill>
                  <a:srgbClr val="000000"/>
                </a:solidFill>
                <a:latin typeface="Canva Sans Bold"/>
                <a:ea typeface="Canva Sans Bold"/>
                <a:cs typeface="Canva Sans Bold"/>
                <a:sym typeface="Canva Sans Bold"/>
              </a:rPr>
              <a:t>Team Leader Name: Aayush Surwase</a:t>
            </a:r>
          </a:p>
        </p:txBody>
      </p:sp>
      <p:sp>
        <p:nvSpPr>
          <p:cNvPr name="TextBox 9" id="9"/>
          <p:cNvSpPr txBox="true"/>
          <p:nvPr/>
        </p:nvSpPr>
        <p:spPr>
          <a:xfrm rot="0">
            <a:off x="5675041" y="5122574"/>
            <a:ext cx="12131192" cy="3445510"/>
          </a:xfrm>
          <a:prstGeom prst="rect">
            <a:avLst/>
          </a:prstGeom>
        </p:spPr>
        <p:txBody>
          <a:bodyPr anchor="t" rtlCol="false" tIns="0" lIns="0" bIns="0" rIns="0">
            <a:spAutoFit/>
          </a:bodyPr>
          <a:lstStyle/>
          <a:p>
            <a:pPr algn="just">
              <a:lnSpc>
                <a:spcPts val="3499"/>
              </a:lnSpc>
            </a:pPr>
            <a:r>
              <a:rPr lang="en-US" sz="2499">
                <a:solidFill>
                  <a:srgbClr val="000000"/>
                </a:solidFill>
                <a:latin typeface="Canva Sans"/>
                <a:ea typeface="Canva Sans"/>
                <a:cs typeface="Canva Sans"/>
                <a:sym typeface="Canva Sans"/>
              </a:rPr>
              <a:t>Today’s job market is rapidly evolving, creating uncertainty for students trying to identify career paths that truly match their unique skills and future opportunities. Existing career guidance is often generic, outdated, and lacks personalized insights driven by real-time market trends. Students need an intelligent, adaptive advisor that not only maps their abilities but also anticipates emerging career demands, empowering them to make confident, future-ready decisions.</a:t>
            </a:r>
          </a:p>
          <a:p>
            <a:pPr algn="just">
              <a:lnSpc>
                <a:spcPts val="3080"/>
              </a:lnSpc>
            </a:pPr>
          </a:p>
        </p:txBody>
      </p:sp>
      <p:sp>
        <p:nvSpPr>
          <p:cNvPr name="TextBox 10" id="10"/>
          <p:cNvSpPr txBox="true"/>
          <p:nvPr/>
        </p:nvSpPr>
        <p:spPr>
          <a:xfrm rot="0">
            <a:off x="8783027" y="4457757"/>
            <a:ext cx="4463653" cy="622934"/>
          </a:xfrm>
          <a:prstGeom prst="rect">
            <a:avLst/>
          </a:prstGeom>
        </p:spPr>
        <p:txBody>
          <a:bodyPr anchor="t" rtlCol="false" tIns="0" lIns="0" bIns="0" rIns="0">
            <a:spAutoFit/>
          </a:bodyPr>
          <a:lstStyle/>
          <a:p>
            <a:pPr algn="ctr">
              <a:lnSpc>
                <a:spcPts val="5040"/>
              </a:lnSpc>
            </a:pPr>
            <a:r>
              <a:rPr lang="en-US" sz="3600">
                <a:solidFill>
                  <a:srgbClr val="000000"/>
                </a:solidFill>
                <a:latin typeface="ABeeZee Bold"/>
                <a:ea typeface="ABeeZee Bold"/>
                <a:cs typeface="ABeeZee Bold"/>
                <a:sym typeface="ABeeZee Bold"/>
              </a:rPr>
              <a:t>Problem Statement-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28700" y="1427035"/>
            <a:ext cx="16230600" cy="7831265"/>
          </a:xfrm>
          <a:custGeom>
            <a:avLst/>
            <a:gdLst/>
            <a:ahLst/>
            <a:cxnLst/>
            <a:rect r="r" b="b" t="t" l="l"/>
            <a:pathLst>
              <a:path h="7831265" w="16230600">
                <a:moveTo>
                  <a:pt x="0" y="0"/>
                </a:moveTo>
                <a:lnTo>
                  <a:pt x="16230600" y="0"/>
                </a:lnTo>
                <a:lnTo>
                  <a:pt x="16230600" y="7831265"/>
                </a:lnTo>
                <a:lnTo>
                  <a:pt x="0" y="7831265"/>
                </a:lnTo>
                <a:lnTo>
                  <a:pt x="0" y="0"/>
                </a:lnTo>
                <a:close/>
              </a:path>
            </a:pathLst>
          </a:custGeom>
          <a:blipFill>
            <a:blip r:embed="rId3"/>
            <a:stretch>
              <a:fillRect l="0" t="0" r="0" b="0"/>
            </a:stretch>
          </a:blipFill>
        </p:spPr>
      </p:sp>
      <p:sp>
        <p:nvSpPr>
          <p:cNvPr name="Freeform 4" id="4"/>
          <p:cNvSpPr/>
          <p:nvPr/>
        </p:nvSpPr>
        <p:spPr>
          <a:xfrm flipH="false" flipV="false" rot="0">
            <a:off x="-273566" y="-694272"/>
            <a:ext cx="3844280" cy="3844280"/>
          </a:xfrm>
          <a:custGeom>
            <a:avLst/>
            <a:gdLst/>
            <a:ahLst/>
            <a:cxnLst/>
            <a:rect r="r" b="b" t="t" l="l"/>
            <a:pathLst>
              <a:path h="3844280" w="3844280">
                <a:moveTo>
                  <a:pt x="0" y="0"/>
                </a:moveTo>
                <a:lnTo>
                  <a:pt x="3844280" y="0"/>
                </a:lnTo>
                <a:lnTo>
                  <a:pt x="3844280" y="3844280"/>
                </a:lnTo>
                <a:lnTo>
                  <a:pt x="0" y="38442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744000" y="7800494"/>
            <a:ext cx="2189107" cy="2189107"/>
          </a:xfrm>
          <a:custGeom>
            <a:avLst/>
            <a:gdLst/>
            <a:ahLst/>
            <a:cxnLst/>
            <a:rect r="r" b="b" t="t" l="l"/>
            <a:pathLst>
              <a:path h="2189107" w="2189107">
                <a:moveTo>
                  <a:pt x="0" y="0"/>
                </a:moveTo>
                <a:lnTo>
                  <a:pt x="2189107" y="0"/>
                </a:lnTo>
                <a:lnTo>
                  <a:pt x="2189107" y="2189107"/>
                </a:lnTo>
                <a:lnTo>
                  <a:pt x="0" y="21891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232839" y="1623869"/>
            <a:ext cx="9483090" cy="1332230"/>
          </a:xfrm>
          <a:prstGeom prst="rect">
            <a:avLst/>
          </a:prstGeom>
        </p:spPr>
        <p:txBody>
          <a:bodyPr anchor="t" rtlCol="false" tIns="0" lIns="0" bIns="0" rIns="0">
            <a:spAutoFit/>
          </a:bodyPr>
          <a:lstStyle/>
          <a:p>
            <a:pPr algn="ctr">
              <a:lnSpc>
                <a:spcPts val="6719"/>
              </a:lnSpc>
            </a:pPr>
            <a:r>
              <a:rPr lang="en-US" sz="4800" b="true">
                <a:solidFill>
                  <a:srgbClr val="000000"/>
                </a:solidFill>
                <a:latin typeface="Canva Sans Bold"/>
                <a:ea typeface="Canva Sans Bold"/>
                <a:cs typeface="Canva Sans Bold"/>
                <a:sym typeface="Canva Sans Bold"/>
              </a:rPr>
              <a:t>Estimated Implementation Cost</a:t>
            </a:r>
          </a:p>
          <a:p>
            <a:pPr algn="ctr">
              <a:lnSpc>
                <a:spcPts val="3919"/>
              </a:lnSpc>
            </a:pPr>
          </a:p>
        </p:txBody>
      </p:sp>
      <p:sp>
        <p:nvSpPr>
          <p:cNvPr name="TextBox 7" id="7"/>
          <p:cNvSpPr txBox="true"/>
          <p:nvPr/>
        </p:nvSpPr>
        <p:spPr>
          <a:xfrm rot="0">
            <a:off x="1028700" y="3092858"/>
            <a:ext cx="15809854" cy="4321810"/>
          </a:xfrm>
          <a:prstGeom prst="rect">
            <a:avLst/>
          </a:prstGeom>
        </p:spPr>
        <p:txBody>
          <a:bodyPr anchor="t" rtlCol="false" tIns="0" lIns="0" bIns="0" rIns="0">
            <a:spAutoFit/>
          </a:bodyPr>
          <a:lstStyle/>
          <a:p>
            <a:pPr algn="l" marL="669291" indent="-334646" lvl="1">
              <a:lnSpc>
                <a:spcPts val="4340"/>
              </a:lnSpc>
              <a:buFont typeface="Arial"/>
              <a:buChar char="•"/>
            </a:pPr>
            <a:r>
              <a:rPr lang="en-US" sz="3100">
                <a:solidFill>
                  <a:srgbClr val="000000"/>
                </a:solidFill>
                <a:latin typeface="Canva Sans"/>
                <a:ea typeface="Canva Sans"/>
                <a:cs typeface="Canva Sans"/>
                <a:sym typeface="Canva Sans"/>
              </a:rPr>
              <a:t>Total estimated cost for developing and deploying Educat: ₹10,000</a:t>
            </a:r>
          </a:p>
          <a:p>
            <a:pPr algn="l" marL="669291" indent="-334646" lvl="1">
              <a:lnSpc>
                <a:spcPts val="4340"/>
              </a:lnSpc>
              <a:buFont typeface="Arial"/>
              <a:buChar char="•"/>
            </a:pPr>
            <a:r>
              <a:rPr lang="en-US" sz="3100">
                <a:solidFill>
                  <a:srgbClr val="000000"/>
                </a:solidFill>
                <a:latin typeface="Canva Sans"/>
                <a:ea typeface="Canva Sans"/>
                <a:cs typeface="Canva Sans"/>
                <a:sym typeface="Canva Sans"/>
              </a:rPr>
              <a:t>Covers essential cloud services such as AI/ML model training, data processing, backend infrastructure, and frontend hosting.</a:t>
            </a:r>
          </a:p>
          <a:p>
            <a:pPr algn="l" marL="669291" indent="-334646" lvl="1">
              <a:lnSpc>
                <a:spcPts val="4340"/>
              </a:lnSpc>
              <a:buFont typeface="Arial"/>
              <a:buChar char="•"/>
            </a:pPr>
            <a:r>
              <a:rPr lang="en-US" sz="3100">
                <a:solidFill>
                  <a:srgbClr val="000000"/>
                </a:solidFill>
                <a:latin typeface="Canva Sans"/>
                <a:ea typeface="Canva Sans"/>
                <a:cs typeface="Canva Sans"/>
                <a:sym typeface="Canva Sans"/>
              </a:rPr>
              <a:t>Supports prototype development, testing, and initial user engagement with scalability in mind.</a:t>
            </a:r>
          </a:p>
          <a:p>
            <a:pPr algn="l" marL="669291" indent="-334646" lvl="1">
              <a:lnSpc>
                <a:spcPts val="4340"/>
              </a:lnSpc>
              <a:buFont typeface="Arial"/>
              <a:buChar char="•"/>
            </a:pPr>
            <a:r>
              <a:rPr lang="en-US" sz="3100">
                <a:solidFill>
                  <a:srgbClr val="000000"/>
                </a:solidFill>
                <a:latin typeface="Canva Sans"/>
                <a:ea typeface="Canva Sans"/>
                <a:cs typeface="Canva Sans"/>
                <a:sym typeface="Canva Sans"/>
              </a:rPr>
              <a:t>Budget-friendly approach leveraging Google Cloud’s free tier and cost-effective solutions.</a:t>
            </a:r>
          </a:p>
          <a:p>
            <a:pPr algn="l">
              <a:lnSpc>
                <a:spcPts val="4340"/>
              </a:lnSpc>
            </a:pPr>
          </a:p>
        </p:txBody>
      </p:sp>
      <p:sp>
        <p:nvSpPr>
          <p:cNvPr name="TextBox 8" id="8"/>
          <p:cNvSpPr txBox="true"/>
          <p:nvPr/>
        </p:nvSpPr>
        <p:spPr>
          <a:xfrm rot="0">
            <a:off x="1232839" y="7177560"/>
            <a:ext cx="13078777" cy="622934"/>
          </a:xfrm>
          <a:prstGeom prst="rect">
            <a:avLst/>
          </a:prstGeom>
        </p:spPr>
        <p:txBody>
          <a:bodyPr anchor="t" rtlCol="false" tIns="0" lIns="0" bIns="0" rIns="0">
            <a:spAutoFit/>
          </a:bodyPr>
          <a:lstStyle/>
          <a:p>
            <a:pPr algn="ctr">
              <a:lnSpc>
                <a:spcPts val="5040"/>
              </a:lnSpc>
            </a:pPr>
            <a:r>
              <a:rPr lang="en-US" sz="3600">
                <a:solidFill>
                  <a:srgbClr val="000000"/>
                </a:solidFill>
                <a:latin typeface="ABeeZee Bold"/>
                <a:ea typeface="ABeeZee Bold"/>
                <a:cs typeface="ABeeZee Bold"/>
                <a:sym typeface="ABeeZee Bold"/>
              </a:rPr>
              <a:t>(This is just a prototype model made using Boatpress-cloud)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true" flipV="false" rot="0">
            <a:off x="9752475" y="1630839"/>
            <a:ext cx="9752608" cy="8656161"/>
          </a:xfrm>
          <a:custGeom>
            <a:avLst/>
            <a:gdLst/>
            <a:ahLst/>
            <a:cxnLst/>
            <a:rect r="r" b="b" t="t" l="l"/>
            <a:pathLst>
              <a:path h="8656161" w="9752608">
                <a:moveTo>
                  <a:pt x="9752608" y="0"/>
                </a:moveTo>
                <a:lnTo>
                  <a:pt x="0" y="0"/>
                </a:lnTo>
                <a:lnTo>
                  <a:pt x="0" y="8656161"/>
                </a:lnTo>
                <a:lnTo>
                  <a:pt x="9752608" y="8656161"/>
                </a:lnTo>
                <a:lnTo>
                  <a:pt x="9752608" y="0"/>
                </a:lnTo>
                <a:close/>
              </a:path>
            </a:pathLst>
          </a:custGeom>
          <a:blipFill>
            <a:blip r:embed="rId3"/>
            <a:stretch>
              <a:fillRect l="0" t="0" r="0" b="0"/>
            </a:stretch>
          </a:blipFill>
        </p:spPr>
      </p:sp>
      <p:sp>
        <p:nvSpPr>
          <p:cNvPr name="Freeform 4" id="4"/>
          <p:cNvSpPr/>
          <p:nvPr/>
        </p:nvSpPr>
        <p:spPr>
          <a:xfrm flipH="false" flipV="false" rot="0">
            <a:off x="15971175" y="-236005"/>
            <a:ext cx="2576250" cy="2529409"/>
          </a:xfrm>
          <a:custGeom>
            <a:avLst/>
            <a:gdLst/>
            <a:ahLst/>
            <a:cxnLst/>
            <a:rect r="r" b="b" t="t" l="l"/>
            <a:pathLst>
              <a:path h="2529409" w="2576250">
                <a:moveTo>
                  <a:pt x="0" y="0"/>
                </a:moveTo>
                <a:lnTo>
                  <a:pt x="2576250" y="0"/>
                </a:lnTo>
                <a:lnTo>
                  <a:pt x="2576250" y="2529410"/>
                </a:lnTo>
                <a:lnTo>
                  <a:pt x="0" y="2529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46325" y="315489"/>
            <a:ext cx="10424756" cy="438279"/>
          </a:xfrm>
          <a:prstGeom prst="rect">
            <a:avLst/>
          </a:prstGeom>
        </p:spPr>
        <p:txBody>
          <a:bodyPr anchor="t" rtlCol="false" tIns="0" lIns="0" bIns="0" rIns="0">
            <a:spAutoFit/>
          </a:bodyPr>
          <a:lstStyle/>
          <a:p>
            <a:pPr algn="ctr">
              <a:lnSpc>
                <a:spcPts val="3473"/>
              </a:lnSpc>
              <a:spcBef>
                <a:spcPct val="0"/>
              </a:spcBef>
            </a:pPr>
            <a:r>
              <a:rPr lang="en-US" b="true" sz="3020">
                <a:solidFill>
                  <a:srgbClr val="000000"/>
                </a:solidFill>
                <a:latin typeface="Anantason UltraExpanded Bold"/>
                <a:ea typeface="Anantason UltraExpanded Bold"/>
                <a:cs typeface="Anantason UltraExpanded Bold"/>
                <a:sym typeface="Anantason UltraExpanded Bold"/>
              </a:rPr>
              <a:t>Additional Hackathon Requirements Addressed</a:t>
            </a:r>
          </a:p>
        </p:txBody>
      </p:sp>
      <p:sp>
        <p:nvSpPr>
          <p:cNvPr name="TextBox 6" id="6"/>
          <p:cNvSpPr txBox="true"/>
          <p:nvPr/>
        </p:nvSpPr>
        <p:spPr>
          <a:xfrm rot="0">
            <a:off x="0" y="981075"/>
            <a:ext cx="9144000" cy="8977641"/>
          </a:xfrm>
          <a:prstGeom prst="rect">
            <a:avLst/>
          </a:prstGeom>
        </p:spPr>
        <p:txBody>
          <a:bodyPr anchor="t" rtlCol="false" tIns="0" lIns="0" bIns="0" rIns="0">
            <a:spAutoFit/>
          </a:bodyPr>
          <a:lstStyle/>
          <a:p>
            <a:pPr algn="l" marL="548190" indent="-274095" lvl="1">
              <a:lnSpc>
                <a:spcPts val="3554"/>
              </a:lnSpc>
              <a:buFont typeface="Arial"/>
              <a:buChar char="•"/>
            </a:pPr>
            <a:r>
              <a:rPr lang="en-US" b="true" sz="2539">
                <a:solidFill>
                  <a:srgbClr val="000000"/>
                </a:solidFill>
                <a:latin typeface="Canva Sans Bold"/>
                <a:ea typeface="Canva Sans Bold"/>
                <a:cs typeface="Canva Sans Bold"/>
                <a:sym typeface="Canva Sans Bold"/>
              </a:rPr>
              <a:t>Innovation: </a:t>
            </a:r>
            <a:r>
              <a:rPr lang="en-US" sz="2539">
                <a:solidFill>
                  <a:srgbClr val="000000"/>
                </a:solidFill>
                <a:latin typeface="Canva Sans"/>
                <a:ea typeface="Canva Sans"/>
                <a:cs typeface="Canva Sans"/>
                <a:sym typeface="Canva Sans"/>
              </a:rPr>
              <a:t>Leveraged Google Cloud Vertex AI and real-time labor market analytics for a dynamic, future-ready career guidance platform.</a:t>
            </a:r>
          </a:p>
          <a:p>
            <a:pPr algn="l" marL="548190" indent="-274095" lvl="1">
              <a:lnSpc>
                <a:spcPts val="3554"/>
              </a:lnSpc>
              <a:buFont typeface="Arial"/>
              <a:buChar char="•"/>
            </a:pPr>
            <a:r>
              <a:rPr lang="en-US" b="true" sz="2539">
                <a:solidFill>
                  <a:srgbClr val="000000"/>
                </a:solidFill>
                <a:latin typeface="Canva Sans Bold"/>
                <a:ea typeface="Canva Sans Bold"/>
                <a:cs typeface="Canva Sans Bold"/>
                <a:sym typeface="Canva Sans Bold"/>
              </a:rPr>
              <a:t>Scalability:</a:t>
            </a:r>
            <a:r>
              <a:rPr lang="en-US" sz="2539">
                <a:solidFill>
                  <a:srgbClr val="000000"/>
                </a:solidFill>
                <a:latin typeface="Canva Sans"/>
                <a:ea typeface="Canva Sans"/>
                <a:cs typeface="Canva Sans"/>
                <a:sym typeface="Canva Sans"/>
              </a:rPr>
              <a:t> Architected using cloud-native services like Firebase and Dataflow to support growing user bases without compromising performance.</a:t>
            </a:r>
          </a:p>
          <a:p>
            <a:pPr algn="l" marL="548190" indent="-274095" lvl="1">
              <a:lnSpc>
                <a:spcPts val="3554"/>
              </a:lnSpc>
              <a:buFont typeface="Arial"/>
              <a:buChar char="•"/>
            </a:pPr>
            <a:r>
              <a:rPr lang="en-US" b="true" sz="2539">
                <a:solidFill>
                  <a:srgbClr val="000000"/>
                </a:solidFill>
                <a:latin typeface="Canva Sans Bold"/>
                <a:ea typeface="Canva Sans Bold"/>
                <a:cs typeface="Canva Sans Bold"/>
                <a:sym typeface="Canva Sans Bold"/>
              </a:rPr>
              <a:t>User-Centric Design: </a:t>
            </a:r>
            <a:r>
              <a:rPr lang="en-US" sz="2539">
                <a:solidFill>
                  <a:srgbClr val="000000"/>
                </a:solidFill>
                <a:latin typeface="Canva Sans"/>
                <a:ea typeface="Canva Sans"/>
                <a:cs typeface="Canva Sans"/>
                <a:sym typeface="Canva Sans"/>
              </a:rPr>
              <a:t>Focused on an intuitive AI chatbot interface that enhances user engagement and accessibility.</a:t>
            </a:r>
          </a:p>
          <a:p>
            <a:pPr algn="l" marL="548190" indent="-274095" lvl="1">
              <a:lnSpc>
                <a:spcPts val="3554"/>
              </a:lnSpc>
              <a:buFont typeface="Arial"/>
              <a:buChar char="•"/>
            </a:pPr>
            <a:r>
              <a:rPr lang="en-US" b="true" sz="2539">
                <a:solidFill>
                  <a:srgbClr val="000000"/>
                </a:solidFill>
                <a:latin typeface="Canva Sans Bold"/>
                <a:ea typeface="Canva Sans Bold"/>
                <a:cs typeface="Canva Sans Bold"/>
                <a:sym typeface="Canva Sans Bold"/>
              </a:rPr>
              <a:t>Social Impact: </a:t>
            </a:r>
            <a:r>
              <a:rPr lang="en-US" sz="2539">
                <a:solidFill>
                  <a:srgbClr val="000000"/>
                </a:solidFill>
                <a:latin typeface="Canva Sans"/>
                <a:ea typeface="Canva Sans"/>
                <a:cs typeface="Canva Sans"/>
                <a:sym typeface="Canva Sans"/>
              </a:rPr>
              <a:t>Aims to empower students with personalized career insights, reducing uncertainty and bridging skill gaps in evolving job markets.</a:t>
            </a:r>
          </a:p>
          <a:p>
            <a:pPr algn="l" marL="548190" indent="-274095" lvl="1">
              <a:lnSpc>
                <a:spcPts val="3554"/>
              </a:lnSpc>
              <a:buFont typeface="Arial"/>
              <a:buChar char="•"/>
            </a:pPr>
            <a:r>
              <a:rPr lang="en-US" b="true" sz="2539">
                <a:solidFill>
                  <a:srgbClr val="000000"/>
                </a:solidFill>
                <a:latin typeface="Canva Sans Bold"/>
                <a:ea typeface="Canva Sans Bold"/>
                <a:cs typeface="Canva Sans Bold"/>
                <a:sym typeface="Canva Sans Bold"/>
              </a:rPr>
              <a:t>Prototype Completeness: </a:t>
            </a:r>
            <a:r>
              <a:rPr lang="en-US" sz="2539">
                <a:solidFill>
                  <a:srgbClr val="000000"/>
                </a:solidFill>
                <a:latin typeface="Canva Sans"/>
                <a:ea typeface="Canva Sans"/>
                <a:cs typeface="Canva Sans"/>
                <a:sym typeface="Canva Sans"/>
              </a:rPr>
              <a:t>Includes end-to-end skill mapping, personalized recommendations, and motivational support within a working chatbot prototype.</a:t>
            </a:r>
          </a:p>
          <a:p>
            <a:pPr algn="l" marL="567092" indent="-283546" lvl="1">
              <a:lnSpc>
                <a:spcPts val="3677"/>
              </a:lnSpc>
              <a:buFont typeface="Arial"/>
              <a:buChar char="•"/>
            </a:pPr>
            <a:r>
              <a:rPr lang="en-US" b="true" sz="2626">
                <a:solidFill>
                  <a:srgbClr val="000000"/>
                </a:solidFill>
                <a:latin typeface="Canva Sans Bold"/>
                <a:ea typeface="Canva Sans Bold"/>
                <a:cs typeface="Canva Sans Bold"/>
                <a:sym typeface="Canva Sans Bold"/>
              </a:rPr>
              <a:t>Cost Efficiency: </a:t>
            </a:r>
            <a:r>
              <a:rPr lang="en-US" sz="2626">
                <a:solidFill>
                  <a:srgbClr val="000000"/>
                </a:solidFill>
                <a:latin typeface="Canva Sans"/>
                <a:ea typeface="Canva Sans"/>
                <a:cs typeface="Canva Sans"/>
                <a:sym typeface="Canva Sans"/>
              </a:rPr>
              <a:t>Designed to operate within a modest budget (~₹10,000), making the solution accessible for large-scale adoption.</a:t>
            </a:r>
          </a:p>
          <a:p>
            <a:pPr algn="l">
              <a:lnSpc>
                <a:spcPts val="3064"/>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739252" y="415829"/>
            <a:ext cx="16520048" cy="9292527"/>
          </a:xfrm>
          <a:custGeom>
            <a:avLst/>
            <a:gdLst/>
            <a:ahLst/>
            <a:cxnLst/>
            <a:rect r="r" b="b" t="t" l="l"/>
            <a:pathLst>
              <a:path h="9292527" w="16520048">
                <a:moveTo>
                  <a:pt x="0" y="0"/>
                </a:moveTo>
                <a:lnTo>
                  <a:pt x="16520048" y="0"/>
                </a:lnTo>
                <a:lnTo>
                  <a:pt x="16520048" y="9292527"/>
                </a:lnTo>
                <a:lnTo>
                  <a:pt x="0" y="9292527"/>
                </a:lnTo>
                <a:lnTo>
                  <a:pt x="0" y="0"/>
                </a:lnTo>
                <a:close/>
              </a:path>
            </a:pathLst>
          </a:custGeom>
          <a:blipFill>
            <a:blip r:embed="rId3"/>
            <a:stretch>
              <a:fillRect l="0" t="0" r="0" b="0"/>
            </a:stretch>
          </a:blipFill>
        </p:spPr>
      </p:sp>
      <p:sp>
        <p:nvSpPr>
          <p:cNvPr name="TextBox 4" id="4"/>
          <p:cNvSpPr txBox="true"/>
          <p:nvPr/>
        </p:nvSpPr>
        <p:spPr>
          <a:xfrm rot="0">
            <a:off x="9345126" y="8281670"/>
            <a:ext cx="2317194" cy="976630"/>
          </a:xfrm>
          <a:prstGeom prst="rect">
            <a:avLst/>
          </a:prstGeom>
        </p:spPr>
        <p:txBody>
          <a:bodyPr anchor="t" rtlCol="false" tIns="0" lIns="0" bIns="0" rIns="0">
            <a:spAutoFit/>
          </a:bodyPr>
          <a:lstStyle/>
          <a:p>
            <a:pPr algn="ctr">
              <a:lnSpc>
                <a:spcPts val="3919"/>
              </a:lnSpc>
            </a:pPr>
            <a:r>
              <a:rPr lang="en-US" sz="2799">
                <a:solidFill>
                  <a:srgbClr val="FFFFFF"/>
                </a:solidFill>
                <a:latin typeface="Canva Student Font"/>
                <a:ea typeface="Canva Student Font"/>
                <a:cs typeface="Canva Student Font"/>
                <a:sym typeface="Canva Student Font"/>
              </a:rPr>
              <a:t>By- Aayush Surwase</a:t>
            </a:r>
          </a:p>
          <a:p>
            <a:pPr algn="ctr">
              <a:lnSpc>
                <a:spcPts val="3919"/>
              </a:lnSpc>
            </a:pPr>
            <a:r>
              <a:rPr lang="en-US" sz="2799">
                <a:solidFill>
                  <a:srgbClr val="FFFFFF"/>
                </a:solidFill>
                <a:latin typeface="Canva Student Font"/>
                <a:ea typeface="Canva Student Font"/>
                <a:cs typeface="Canva Student Font"/>
                <a:sym typeface="Canva Student Font"/>
              </a:rPr>
              <a:t>-</a:t>
            </a:r>
            <a:r>
              <a:rPr lang="en-US" sz="2799">
                <a:solidFill>
                  <a:srgbClr val="FFFFFF"/>
                </a:solidFill>
                <a:latin typeface="Canva Student Font"/>
                <a:ea typeface="Canva Student Font"/>
                <a:cs typeface="Canva Student Font"/>
                <a:sym typeface="Canva Student Font"/>
              </a:rPr>
              <a:t>Sneha Surwase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798914" y="1480434"/>
            <a:ext cx="16230600" cy="7831264"/>
          </a:xfrm>
          <a:custGeom>
            <a:avLst/>
            <a:gdLst/>
            <a:ahLst/>
            <a:cxnLst/>
            <a:rect r="r" b="b" t="t" l="l"/>
            <a:pathLst>
              <a:path h="7831264" w="16230600">
                <a:moveTo>
                  <a:pt x="0" y="0"/>
                </a:moveTo>
                <a:lnTo>
                  <a:pt x="16230600" y="0"/>
                </a:lnTo>
                <a:lnTo>
                  <a:pt x="16230600" y="7831264"/>
                </a:lnTo>
                <a:lnTo>
                  <a:pt x="0" y="7831264"/>
                </a:lnTo>
                <a:lnTo>
                  <a:pt x="0" y="0"/>
                </a:lnTo>
                <a:close/>
              </a:path>
            </a:pathLst>
          </a:custGeom>
          <a:blipFill>
            <a:blip r:embed="rId3"/>
            <a:stretch>
              <a:fillRect l="0" t="0" r="0" b="0"/>
            </a:stretch>
          </a:blipFill>
        </p:spPr>
      </p:sp>
      <p:sp>
        <p:nvSpPr>
          <p:cNvPr name="Freeform 4" id="4"/>
          <p:cNvSpPr/>
          <p:nvPr/>
        </p:nvSpPr>
        <p:spPr>
          <a:xfrm flipH="false" flipV="false" rot="0">
            <a:off x="14995773" y="-153708"/>
            <a:ext cx="3292227" cy="3268283"/>
          </a:xfrm>
          <a:custGeom>
            <a:avLst/>
            <a:gdLst/>
            <a:ahLst/>
            <a:cxnLst/>
            <a:rect r="r" b="b" t="t" l="l"/>
            <a:pathLst>
              <a:path h="3268283" w="3292227">
                <a:moveTo>
                  <a:pt x="0" y="0"/>
                </a:moveTo>
                <a:lnTo>
                  <a:pt x="3292227" y="0"/>
                </a:lnTo>
                <a:lnTo>
                  <a:pt x="3292227" y="3268283"/>
                </a:lnTo>
                <a:lnTo>
                  <a:pt x="0" y="32682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798914" y="451481"/>
            <a:ext cx="11428213" cy="776387"/>
          </a:xfrm>
          <a:prstGeom prst="rect">
            <a:avLst/>
          </a:prstGeom>
        </p:spPr>
        <p:txBody>
          <a:bodyPr anchor="t" rtlCol="false" tIns="0" lIns="0" bIns="0" rIns="0">
            <a:spAutoFit/>
          </a:bodyPr>
          <a:lstStyle/>
          <a:p>
            <a:pPr algn="l">
              <a:lnSpc>
                <a:spcPts val="5968"/>
              </a:lnSpc>
            </a:pPr>
            <a:r>
              <a:rPr lang="en-US" b="true" sz="5630">
                <a:solidFill>
                  <a:srgbClr val="8EBFF5"/>
                </a:solidFill>
                <a:latin typeface="Anantason UltraExpanded Bold"/>
                <a:ea typeface="Anantason UltraExpanded Bold"/>
                <a:cs typeface="Anantason UltraExpanded Bold"/>
                <a:sym typeface="Anantason UltraExpanded Bold"/>
              </a:rPr>
              <a:t>EDUCAT PROTOTYPE</a:t>
            </a:r>
          </a:p>
        </p:txBody>
      </p:sp>
      <p:sp>
        <p:nvSpPr>
          <p:cNvPr name="TextBox 6" id="6"/>
          <p:cNvSpPr txBox="true"/>
          <p:nvPr/>
        </p:nvSpPr>
        <p:spPr>
          <a:xfrm rot="0">
            <a:off x="1028700" y="1740665"/>
            <a:ext cx="14621820" cy="7253652"/>
          </a:xfrm>
          <a:prstGeom prst="rect">
            <a:avLst/>
          </a:prstGeom>
        </p:spPr>
        <p:txBody>
          <a:bodyPr anchor="t" rtlCol="false" tIns="0" lIns="0" bIns="0" rIns="0">
            <a:spAutoFit/>
          </a:bodyPr>
          <a:lstStyle/>
          <a:p>
            <a:pPr algn="l">
              <a:lnSpc>
                <a:spcPts val="4185"/>
              </a:lnSpc>
            </a:pPr>
          </a:p>
          <a:p>
            <a:pPr algn="l" marL="645537" indent="-322768" lvl="1">
              <a:lnSpc>
                <a:spcPts val="4185"/>
              </a:lnSpc>
              <a:buFont typeface="Arial"/>
              <a:buChar char="•"/>
            </a:pPr>
            <a:r>
              <a:rPr lang="en-US" sz="2989">
                <a:solidFill>
                  <a:srgbClr val="000000"/>
                </a:solidFill>
                <a:latin typeface="Canva Sans"/>
                <a:ea typeface="Canva Sans"/>
                <a:cs typeface="Canva Sans"/>
                <a:sym typeface="Canva Sans"/>
              </a:rPr>
              <a:t>Revolutionary AI-driven platform delivering hyper-personalized career guidance by precisely mapping each student’s unique skills and ambitions.</a:t>
            </a:r>
          </a:p>
          <a:p>
            <a:pPr algn="l" marL="645537" indent="-322768" lvl="1">
              <a:lnSpc>
                <a:spcPts val="4185"/>
              </a:lnSpc>
              <a:buFont typeface="Arial"/>
              <a:buChar char="•"/>
            </a:pPr>
            <a:r>
              <a:rPr lang="en-US" sz="2989">
                <a:solidFill>
                  <a:srgbClr val="000000"/>
                </a:solidFill>
                <a:latin typeface="Canva Sans"/>
                <a:ea typeface="Canva Sans"/>
                <a:cs typeface="Canva Sans"/>
                <a:sym typeface="Canva Sans"/>
              </a:rPr>
              <a:t>Harnesses real-time, data-rich labor market insights to anticipate future job trends and recommend high-impact career paths.</a:t>
            </a:r>
          </a:p>
          <a:p>
            <a:pPr algn="l" marL="645537" indent="-322768" lvl="1">
              <a:lnSpc>
                <a:spcPts val="4185"/>
              </a:lnSpc>
              <a:buFont typeface="Arial"/>
              <a:buChar char="•"/>
            </a:pPr>
            <a:r>
              <a:rPr lang="en-US" sz="2989">
                <a:solidFill>
                  <a:srgbClr val="000000"/>
                </a:solidFill>
                <a:latin typeface="Canva Sans"/>
                <a:ea typeface="Canva Sans"/>
                <a:cs typeface="Canva Sans"/>
                <a:sym typeface="Canva Sans"/>
              </a:rPr>
              <a:t>Empowers students with targeted, actionable strategies for skill enhancement and continuous, adaptive learning.</a:t>
            </a:r>
          </a:p>
          <a:p>
            <a:pPr algn="l" marL="645537" indent="-322768" lvl="1">
              <a:lnSpc>
                <a:spcPts val="4185"/>
              </a:lnSpc>
              <a:buFont typeface="Arial"/>
              <a:buChar char="•"/>
            </a:pPr>
            <a:r>
              <a:rPr lang="en-US" sz="2989">
                <a:solidFill>
                  <a:srgbClr val="000000"/>
                </a:solidFill>
                <a:latin typeface="Canva Sans"/>
                <a:ea typeface="Canva Sans"/>
                <a:cs typeface="Canva Sans"/>
                <a:sym typeface="Canva Sans"/>
              </a:rPr>
              <a:t>Crafted with a sleek, intuitive interface to transform career planning into a deeply engaging, user-centric experience.</a:t>
            </a:r>
          </a:p>
          <a:p>
            <a:pPr algn="l" marL="645537" indent="-322768" lvl="1">
              <a:lnSpc>
                <a:spcPts val="4185"/>
              </a:lnSpc>
              <a:buFont typeface="Arial"/>
              <a:buChar char="•"/>
            </a:pPr>
            <a:r>
              <a:rPr lang="en-US" sz="2989">
                <a:solidFill>
                  <a:srgbClr val="000000"/>
                </a:solidFill>
                <a:latin typeface="Canva Sans"/>
                <a:ea typeface="Canva Sans"/>
                <a:cs typeface="Canva Sans"/>
                <a:sym typeface="Canva Sans"/>
              </a:rPr>
              <a:t>Built on robust Google Cloud AI infrastructure, ensuring scalable, intelligent, and dynamic career support that evolves with the market.</a:t>
            </a:r>
          </a:p>
          <a:p>
            <a:pPr algn="l" marL="645537" indent="-322768" lvl="1">
              <a:lnSpc>
                <a:spcPts val="4185"/>
              </a:lnSpc>
              <a:buFont typeface="Arial"/>
              <a:buChar char="•"/>
            </a:pPr>
            <a:r>
              <a:rPr lang="en-US" sz="2989">
                <a:solidFill>
                  <a:srgbClr val="000000"/>
                </a:solidFill>
                <a:latin typeface="Canva Sans"/>
                <a:ea typeface="Canva Sans"/>
                <a:cs typeface="Canva Sans"/>
                <a:sym typeface="Canva Sans"/>
              </a:rPr>
              <a:t>Positioned to redefine career advisory by bridging individual potential with tomorrow’s workforce demands. </a:t>
            </a:r>
          </a:p>
          <a:p>
            <a:pPr algn="l">
              <a:lnSpc>
                <a:spcPts val="3648"/>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37925" y="173933"/>
            <a:ext cx="6017776" cy="688974"/>
          </a:xfrm>
          <a:prstGeom prst="rect">
            <a:avLst/>
          </a:prstGeom>
        </p:spPr>
        <p:txBody>
          <a:bodyPr anchor="t" rtlCol="false" tIns="0" lIns="0" bIns="0" rIns="0">
            <a:spAutoFit/>
          </a:bodyPr>
          <a:lstStyle/>
          <a:p>
            <a:pPr algn="l">
              <a:lnSpc>
                <a:spcPts val="5600"/>
              </a:lnSpc>
            </a:pPr>
            <a:r>
              <a:rPr lang="en-US" sz="4000" b="true">
                <a:solidFill>
                  <a:srgbClr val="000000"/>
                </a:solidFill>
                <a:latin typeface="Canva Sans Bold"/>
                <a:ea typeface="Canva Sans Bold"/>
                <a:cs typeface="Canva Sans Bold"/>
                <a:sym typeface="Canva Sans Bold"/>
              </a:rPr>
              <a:t>How Educat is Different:</a:t>
            </a:r>
          </a:p>
        </p:txBody>
      </p:sp>
      <p:sp>
        <p:nvSpPr>
          <p:cNvPr name="TextBox 4" id="4"/>
          <p:cNvSpPr txBox="true"/>
          <p:nvPr/>
        </p:nvSpPr>
        <p:spPr>
          <a:xfrm rot="0">
            <a:off x="0" y="1269490"/>
            <a:ext cx="18288000" cy="1064260"/>
          </a:xfrm>
          <a:prstGeom prst="rect">
            <a:avLst/>
          </a:prstGeom>
        </p:spPr>
        <p:txBody>
          <a:bodyPr anchor="t" rtlCol="false" tIns="0" lIns="0" bIns="0" rIns="0">
            <a:spAutoFit/>
          </a:bodyPr>
          <a:lstStyle/>
          <a:p>
            <a:pPr algn="l" marL="669291" indent="-334646" lvl="1">
              <a:lnSpc>
                <a:spcPts val="4340"/>
              </a:lnSpc>
              <a:buFont typeface="Arial"/>
              <a:buChar char="•"/>
            </a:pPr>
            <a:r>
              <a:rPr lang="en-US" sz="3100">
                <a:solidFill>
                  <a:srgbClr val="000000"/>
                </a:solidFill>
                <a:latin typeface="Canva Sans"/>
                <a:ea typeface="Canva Sans"/>
                <a:cs typeface="Canva Sans"/>
                <a:sym typeface="Canva Sans"/>
              </a:rPr>
              <a:t>Unlike traditional career platforms, Educat uniquely combines real-time labor market data with personalized AI skill mapping, delivering dynamic and future-focused career guidance.</a:t>
            </a:r>
          </a:p>
        </p:txBody>
      </p:sp>
      <p:sp>
        <p:nvSpPr>
          <p:cNvPr name="TextBox 5" id="5"/>
          <p:cNvSpPr txBox="true"/>
          <p:nvPr/>
        </p:nvSpPr>
        <p:spPr>
          <a:xfrm rot="0">
            <a:off x="137925" y="2888864"/>
            <a:ext cx="8031956" cy="688974"/>
          </a:xfrm>
          <a:prstGeom prst="rect">
            <a:avLst/>
          </a:prstGeom>
        </p:spPr>
        <p:txBody>
          <a:bodyPr anchor="t" rtlCol="false" tIns="0" lIns="0" bIns="0" rIns="0">
            <a:spAutoFit/>
          </a:bodyPr>
          <a:lstStyle/>
          <a:p>
            <a:pPr algn="l">
              <a:lnSpc>
                <a:spcPts val="5600"/>
              </a:lnSpc>
            </a:pPr>
            <a:r>
              <a:rPr lang="en-US" sz="4000" b="true">
                <a:solidFill>
                  <a:srgbClr val="000000"/>
                </a:solidFill>
                <a:latin typeface="Canva Sans Bold"/>
                <a:ea typeface="Canva Sans Bold"/>
                <a:cs typeface="Canva Sans Bold"/>
                <a:sym typeface="Canva Sans Bold"/>
              </a:rPr>
              <a:t>How Educat Solves the Problem:</a:t>
            </a:r>
          </a:p>
        </p:txBody>
      </p:sp>
      <p:sp>
        <p:nvSpPr>
          <p:cNvPr name="TextBox 6" id="6"/>
          <p:cNvSpPr txBox="true"/>
          <p:nvPr/>
        </p:nvSpPr>
        <p:spPr>
          <a:xfrm rot="0">
            <a:off x="0" y="3863588"/>
            <a:ext cx="18288000" cy="1607185"/>
          </a:xfrm>
          <a:prstGeom prst="rect">
            <a:avLst/>
          </a:prstGeom>
        </p:spPr>
        <p:txBody>
          <a:bodyPr anchor="t" rtlCol="false" tIns="0" lIns="0" bIns="0" rIns="0">
            <a:spAutoFit/>
          </a:bodyPr>
          <a:lstStyle/>
          <a:p>
            <a:pPr algn="l" marL="669291" indent="-334646" lvl="1">
              <a:lnSpc>
                <a:spcPts val="4340"/>
              </a:lnSpc>
              <a:buFont typeface="Arial"/>
              <a:buChar char="•"/>
            </a:pPr>
            <a:r>
              <a:rPr lang="en-US" sz="3100">
                <a:solidFill>
                  <a:srgbClr val="000000"/>
                </a:solidFill>
                <a:latin typeface="Canva Sans"/>
                <a:ea typeface="Canva Sans"/>
                <a:cs typeface="Canva Sans"/>
                <a:sym typeface="Canva Sans"/>
              </a:rPr>
              <a:t>By continuously analyzing evolving market trends and individual skills, Educat offers tailored career pathways and skill-building recommendations that empower students to make informed, adaptable decisions.</a:t>
            </a:r>
          </a:p>
        </p:txBody>
      </p:sp>
      <p:sp>
        <p:nvSpPr>
          <p:cNvPr name="TextBox 7" id="7"/>
          <p:cNvSpPr txBox="true"/>
          <p:nvPr/>
        </p:nvSpPr>
        <p:spPr>
          <a:xfrm rot="0">
            <a:off x="137925" y="5727948"/>
            <a:ext cx="8249960" cy="688974"/>
          </a:xfrm>
          <a:prstGeom prst="rect">
            <a:avLst/>
          </a:prstGeom>
        </p:spPr>
        <p:txBody>
          <a:bodyPr anchor="t" rtlCol="false" tIns="0" lIns="0" bIns="0" rIns="0">
            <a:spAutoFit/>
          </a:bodyPr>
          <a:lstStyle/>
          <a:p>
            <a:pPr algn="l">
              <a:lnSpc>
                <a:spcPts val="5600"/>
              </a:lnSpc>
            </a:pPr>
            <a:r>
              <a:rPr lang="en-US" sz="4000" b="true">
                <a:solidFill>
                  <a:srgbClr val="000000"/>
                </a:solidFill>
                <a:latin typeface="Canva Sans Bold"/>
                <a:ea typeface="Canva Sans Bold"/>
                <a:cs typeface="Canva Sans Bold"/>
                <a:sym typeface="Canva Sans Bold"/>
              </a:rPr>
              <a:t>Unique Selling Proposition (USP):</a:t>
            </a:r>
          </a:p>
        </p:txBody>
      </p:sp>
      <p:sp>
        <p:nvSpPr>
          <p:cNvPr name="TextBox 8" id="8"/>
          <p:cNvSpPr txBox="true"/>
          <p:nvPr/>
        </p:nvSpPr>
        <p:spPr>
          <a:xfrm rot="0">
            <a:off x="0" y="6816972"/>
            <a:ext cx="18288000" cy="232727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Educat’s adaptive AI engine proactively anticipates emerging job roles and skills, ensuring students receive timely, actionable insights to stay ahead in a rapidly changing workforce landscape.</a:t>
            </a:r>
          </a:p>
          <a:p>
            <a:pPr algn="l">
              <a:lnSpc>
                <a:spcPts val="434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1637764" y="264485"/>
            <a:ext cx="6134691" cy="9758031"/>
          </a:xfrm>
          <a:custGeom>
            <a:avLst/>
            <a:gdLst/>
            <a:ahLst/>
            <a:cxnLst/>
            <a:rect r="r" b="b" t="t" l="l"/>
            <a:pathLst>
              <a:path h="9758031" w="6134691">
                <a:moveTo>
                  <a:pt x="0" y="0"/>
                </a:moveTo>
                <a:lnTo>
                  <a:pt x="6134691" y="0"/>
                </a:lnTo>
                <a:lnTo>
                  <a:pt x="6134691" y="9758030"/>
                </a:lnTo>
                <a:lnTo>
                  <a:pt x="0" y="9758030"/>
                </a:lnTo>
                <a:lnTo>
                  <a:pt x="0" y="0"/>
                </a:lnTo>
                <a:close/>
              </a:path>
            </a:pathLst>
          </a:custGeom>
          <a:blipFill>
            <a:blip r:embed="rId3"/>
            <a:stretch>
              <a:fillRect l="-752" t="0" r="-752" b="-2720"/>
            </a:stretch>
          </a:blipFill>
        </p:spPr>
      </p:sp>
      <p:sp>
        <p:nvSpPr>
          <p:cNvPr name="TextBox 4" id="4"/>
          <p:cNvSpPr txBox="true"/>
          <p:nvPr/>
        </p:nvSpPr>
        <p:spPr>
          <a:xfrm rot="0">
            <a:off x="-555510" y="307594"/>
            <a:ext cx="12786152" cy="721106"/>
          </a:xfrm>
          <a:prstGeom prst="rect">
            <a:avLst/>
          </a:prstGeom>
        </p:spPr>
        <p:txBody>
          <a:bodyPr anchor="t" rtlCol="false" tIns="0" lIns="0" bIns="0" rIns="0">
            <a:spAutoFit/>
          </a:bodyPr>
          <a:lstStyle/>
          <a:p>
            <a:pPr algn="ctr">
              <a:lnSpc>
                <a:spcPts val="5512"/>
              </a:lnSpc>
              <a:spcBef>
                <a:spcPct val="0"/>
              </a:spcBef>
            </a:pPr>
            <a:r>
              <a:rPr lang="en-US" b="true" sz="5200">
                <a:solidFill>
                  <a:srgbClr val="FFFFFF"/>
                </a:solidFill>
                <a:latin typeface="Anantason UltraExpanded Bold"/>
                <a:ea typeface="Anantason UltraExpanded Bold"/>
                <a:cs typeface="Anantason UltraExpanded Bold"/>
                <a:sym typeface="Anantason UltraExpanded Bold"/>
              </a:rPr>
              <a:t>KEY FEATURES OF EDUCAT</a:t>
            </a:r>
          </a:p>
        </p:txBody>
      </p:sp>
      <p:sp>
        <p:nvSpPr>
          <p:cNvPr name="TextBox 5" id="5"/>
          <p:cNvSpPr txBox="true"/>
          <p:nvPr/>
        </p:nvSpPr>
        <p:spPr>
          <a:xfrm rot="0">
            <a:off x="0" y="1332330"/>
            <a:ext cx="8323092" cy="8709660"/>
          </a:xfrm>
          <a:prstGeom prst="rect">
            <a:avLst/>
          </a:prstGeom>
        </p:spPr>
        <p:txBody>
          <a:bodyPr anchor="t" rtlCol="false" tIns="0" lIns="0" bIns="0" rIns="0">
            <a:spAutoFit/>
          </a:bodyPr>
          <a:lstStyle/>
          <a:p>
            <a:pPr algn="l" marL="626109" indent="-313054" lvl="1">
              <a:lnSpc>
                <a:spcPts val="4059"/>
              </a:lnSpc>
              <a:buFont typeface="Arial"/>
              <a:buChar char="•"/>
            </a:pPr>
            <a:r>
              <a:rPr lang="en-US" b="true" sz="2899">
                <a:solidFill>
                  <a:srgbClr val="000000"/>
                </a:solidFill>
                <a:latin typeface="Canva Sans Bold"/>
                <a:ea typeface="Canva Sans Bold"/>
                <a:cs typeface="Canva Sans Bold"/>
                <a:sym typeface="Canva Sans Bold"/>
              </a:rPr>
              <a:t>Hyper-Personalized Skill Mapping: </a:t>
            </a:r>
            <a:r>
              <a:rPr lang="en-US" sz="2899">
                <a:solidFill>
                  <a:srgbClr val="000000"/>
                </a:solidFill>
                <a:latin typeface="Canva Sans"/>
                <a:ea typeface="Canva Sans"/>
                <a:cs typeface="Canva Sans"/>
                <a:sym typeface="Canva Sans"/>
              </a:rPr>
              <a:t>AI assesses and maps a student's unique skills, interests, and aspirations to build a detailed profile.</a:t>
            </a:r>
          </a:p>
          <a:p>
            <a:pPr algn="l" marL="626109" indent="-313054" lvl="1">
              <a:lnSpc>
                <a:spcPts val="4059"/>
              </a:lnSpc>
              <a:buFont typeface="Arial"/>
              <a:buChar char="•"/>
            </a:pPr>
            <a:r>
              <a:rPr lang="en-US" b="true" sz="2899">
                <a:solidFill>
                  <a:srgbClr val="000000"/>
                </a:solidFill>
                <a:latin typeface="Canva Sans Bold"/>
                <a:ea typeface="Canva Sans Bold"/>
                <a:cs typeface="Canva Sans Bold"/>
                <a:sym typeface="Canva Sans Bold"/>
              </a:rPr>
              <a:t>Dynamic Career Path Recommendations: </a:t>
            </a:r>
            <a:r>
              <a:rPr lang="en-US" sz="2899">
                <a:solidFill>
                  <a:srgbClr val="000000"/>
                </a:solidFill>
                <a:latin typeface="Canva Sans"/>
                <a:ea typeface="Canva Sans"/>
                <a:cs typeface="Canva Sans"/>
                <a:sym typeface="Canva Sans"/>
              </a:rPr>
              <a:t>Continuously updated career options aligned with real-time labor market trends and future job forecasts.</a:t>
            </a:r>
          </a:p>
          <a:p>
            <a:pPr algn="l" marL="626109" indent="-313054" lvl="1">
              <a:lnSpc>
                <a:spcPts val="4059"/>
              </a:lnSpc>
              <a:buFont typeface="Arial"/>
              <a:buChar char="•"/>
            </a:pPr>
            <a:r>
              <a:rPr lang="en-US" b="true" sz="2899">
                <a:solidFill>
                  <a:srgbClr val="000000"/>
                </a:solidFill>
                <a:latin typeface="Canva Sans Bold"/>
                <a:ea typeface="Canva Sans Bold"/>
                <a:cs typeface="Canva Sans Bold"/>
                <a:sym typeface="Canva Sans Bold"/>
              </a:rPr>
              <a:t>Skill Gap Analysis &amp; Learning Roadmaps:</a:t>
            </a:r>
            <a:r>
              <a:rPr lang="en-US" sz="2899">
                <a:solidFill>
                  <a:srgbClr val="000000"/>
                </a:solidFill>
                <a:latin typeface="Canva Sans"/>
                <a:ea typeface="Canva Sans"/>
                <a:cs typeface="Canva Sans"/>
                <a:sym typeface="Canva Sans"/>
              </a:rPr>
              <a:t> Identifies skill gaps and suggests tailored learning paths, courses, and certifications to bridge those gaps.</a:t>
            </a:r>
          </a:p>
          <a:p>
            <a:pPr algn="l" marL="626109" indent="-313054" lvl="1">
              <a:lnSpc>
                <a:spcPts val="4059"/>
              </a:lnSpc>
              <a:buFont typeface="Arial"/>
              <a:buChar char="•"/>
            </a:pPr>
            <a:r>
              <a:rPr lang="en-US" b="true" sz="2899">
                <a:solidFill>
                  <a:srgbClr val="000000"/>
                </a:solidFill>
                <a:latin typeface="Canva Sans Bold"/>
                <a:ea typeface="Canva Sans Bold"/>
                <a:cs typeface="Canva Sans Bold"/>
                <a:sym typeface="Canva Sans Bold"/>
              </a:rPr>
              <a:t>Real-Time Job Market Insights: </a:t>
            </a:r>
            <a:r>
              <a:rPr lang="en-US" sz="2899">
                <a:solidFill>
                  <a:srgbClr val="000000"/>
                </a:solidFill>
                <a:latin typeface="Canva Sans"/>
                <a:ea typeface="Canva Sans"/>
                <a:cs typeface="Canva Sans"/>
                <a:sym typeface="Canva Sans"/>
              </a:rPr>
              <a:t>Integrates live market data to anticipate emerging roles and in-demand skills, keeping students ahead of the curve.</a:t>
            </a:r>
          </a:p>
          <a:p>
            <a:pPr algn="l">
              <a:lnSpc>
                <a:spcPts val="391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1600014" y="162446"/>
            <a:ext cx="5729106" cy="9682963"/>
          </a:xfrm>
          <a:custGeom>
            <a:avLst/>
            <a:gdLst/>
            <a:ahLst/>
            <a:cxnLst/>
            <a:rect r="r" b="b" t="t" l="l"/>
            <a:pathLst>
              <a:path h="9682963" w="5729106">
                <a:moveTo>
                  <a:pt x="0" y="0"/>
                </a:moveTo>
                <a:lnTo>
                  <a:pt x="5729106" y="0"/>
                </a:lnTo>
                <a:lnTo>
                  <a:pt x="5729106" y="9682963"/>
                </a:lnTo>
                <a:lnTo>
                  <a:pt x="0" y="9682963"/>
                </a:lnTo>
                <a:lnTo>
                  <a:pt x="0" y="0"/>
                </a:lnTo>
                <a:close/>
              </a:path>
            </a:pathLst>
          </a:custGeom>
          <a:blipFill>
            <a:blip r:embed="rId3"/>
            <a:stretch>
              <a:fillRect l="0" t="0" r="-809" b="0"/>
            </a:stretch>
          </a:blipFill>
        </p:spPr>
      </p:sp>
      <p:sp>
        <p:nvSpPr>
          <p:cNvPr name="TextBox 4" id="4"/>
          <p:cNvSpPr txBox="true"/>
          <p:nvPr/>
        </p:nvSpPr>
        <p:spPr>
          <a:xfrm rot="0">
            <a:off x="205227" y="105296"/>
            <a:ext cx="9919302" cy="9428480"/>
          </a:xfrm>
          <a:prstGeom prst="rect">
            <a:avLst/>
          </a:prstGeom>
        </p:spPr>
        <p:txBody>
          <a:bodyPr anchor="t" rtlCol="false" tIns="0" lIns="0" bIns="0" rIns="0">
            <a:spAutoFit/>
          </a:bodyPr>
          <a:lstStyle/>
          <a:p>
            <a:pPr algn="l" marL="669291" indent="-334646" lvl="1">
              <a:lnSpc>
                <a:spcPts val="4340"/>
              </a:lnSpc>
              <a:buFont typeface="Arial"/>
              <a:buChar char="•"/>
            </a:pPr>
            <a:r>
              <a:rPr lang="en-US" b="true" sz="3100">
                <a:solidFill>
                  <a:srgbClr val="000000"/>
                </a:solidFill>
                <a:latin typeface="Canva Sans Bold"/>
                <a:ea typeface="Canva Sans Bold"/>
                <a:cs typeface="Canva Sans Bold"/>
                <a:sym typeface="Canva Sans Bold"/>
              </a:rPr>
              <a:t>Interactive Career Planning Dashboard:</a:t>
            </a:r>
            <a:r>
              <a:rPr lang="en-US" sz="3100">
                <a:solidFill>
                  <a:srgbClr val="000000"/>
                </a:solidFill>
                <a:latin typeface="Canva Sans"/>
                <a:ea typeface="Canva Sans"/>
                <a:cs typeface="Canva Sans"/>
                <a:sym typeface="Canva Sans"/>
              </a:rPr>
              <a:t> Visualizes career pathways clearly with milestones, progress tracking, and actionable insights.</a:t>
            </a:r>
          </a:p>
          <a:p>
            <a:pPr algn="l" marL="712470" indent="-356235" lvl="1">
              <a:lnSpc>
                <a:spcPts val="4620"/>
              </a:lnSpc>
              <a:buFont typeface="Arial"/>
              <a:buChar char="•"/>
            </a:pPr>
            <a:r>
              <a:rPr lang="en-US" b="true" sz="3300">
                <a:solidFill>
                  <a:srgbClr val="000000"/>
                </a:solidFill>
                <a:latin typeface="Canva Sans Bold"/>
                <a:ea typeface="Canva Sans Bold"/>
                <a:cs typeface="Canva Sans Bold"/>
                <a:sym typeface="Canva Sans Bold"/>
              </a:rPr>
              <a:t>AI-Powered Virtual Career Coach:</a:t>
            </a:r>
            <a:r>
              <a:rPr lang="en-US" sz="3300">
                <a:solidFill>
                  <a:srgbClr val="000000"/>
                </a:solidFill>
                <a:latin typeface="Canva Sans"/>
                <a:ea typeface="Canva Sans"/>
                <a:cs typeface="Canva Sans"/>
                <a:sym typeface="Canva Sans"/>
              </a:rPr>
              <a:t> Provides 24/7 guidance, answers queries, and offers motivational nudges to keep students engaged.</a:t>
            </a:r>
          </a:p>
          <a:p>
            <a:pPr algn="l" marL="669291" indent="-334646" lvl="1">
              <a:lnSpc>
                <a:spcPts val="4340"/>
              </a:lnSpc>
              <a:buFont typeface="Arial"/>
              <a:buChar char="•"/>
            </a:pPr>
            <a:r>
              <a:rPr lang="en-US" b="true" sz="3100">
                <a:solidFill>
                  <a:srgbClr val="000000"/>
                </a:solidFill>
                <a:latin typeface="Canva Sans Bold"/>
                <a:ea typeface="Canva Sans Bold"/>
                <a:cs typeface="Canva Sans Bold"/>
                <a:sym typeface="Canva Sans Bold"/>
              </a:rPr>
              <a:t>Adaptive &amp; Continuous Learning Support:</a:t>
            </a:r>
            <a:r>
              <a:rPr lang="en-US" sz="3100">
                <a:solidFill>
                  <a:srgbClr val="000000"/>
                </a:solidFill>
                <a:latin typeface="Canva Sans"/>
                <a:ea typeface="Canva Sans"/>
                <a:cs typeface="Canva Sans"/>
                <a:sym typeface="Canva Sans"/>
              </a:rPr>
              <a:t> Adjusts recommendations based on student progress and evolving market demands for lifelong career growth.</a:t>
            </a:r>
          </a:p>
          <a:p>
            <a:pPr algn="l" marL="690881" indent="-345440" lvl="1">
              <a:lnSpc>
                <a:spcPts val="4480"/>
              </a:lnSpc>
              <a:buFont typeface="Arial"/>
              <a:buChar char="•"/>
            </a:pPr>
            <a:r>
              <a:rPr lang="en-US" b="true" sz="3200">
                <a:solidFill>
                  <a:srgbClr val="000000"/>
                </a:solidFill>
                <a:latin typeface="Canva Sans Bold"/>
                <a:ea typeface="Canva Sans Bold"/>
                <a:cs typeface="Canva Sans Bold"/>
                <a:sym typeface="Canva Sans Bold"/>
              </a:rPr>
              <a:t>Seamless Google Cloud Integration:</a:t>
            </a:r>
            <a:r>
              <a:rPr lang="en-US" sz="3200">
                <a:solidFill>
                  <a:srgbClr val="000000"/>
                </a:solidFill>
                <a:latin typeface="Canva Sans"/>
                <a:ea typeface="Canva Sans"/>
                <a:cs typeface="Canva Sans"/>
                <a:sym typeface="Canva Sans"/>
              </a:rPr>
              <a:t> Scalable, secure cloud infrastructure supporting data processing, AI model deployment, and user interactions.</a:t>
            </a:r>
          </a:p>
          <a:p>
            <a:pPr algn="l">
              <a:lnSpc>
                <a:spcPts val="420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2995406" y="0"/>
            <a:ext cx="5137743" cy="11547456"/>
          </a:xfrm>
          <a:custGeom>
            <a:avLst/>
            <a:gdLst/>
            <a:ahLst/>
            <a:cxnLst/>
            <a:rect r="r" b="b" t="t" l="l"/>
            <a:pathLst>
              <a:path h="11547456" w="5137743">
                <a:moveTo>
                  <a:pt x="0" y="0"/>
                </a:moveTo>
                <a:lnTo>
                  <a:pt x="5137743" y="0"/>
                </a:lnTo>
                <a:lnTo>
                  <a:pt x="5137743" y="11547456"/>
                </a:lnTo>
                <a:lnTo>
                  <a:pt x="0" y="11547456"/>
                </a:lnTo>
                <a:lnTo>
                  <a:pt x="0" y="0"/>
                </a:lnTo>
                <a:close/>
              </a:path>
            </a:pathLst>
          </a:custGeom>
          <a:blipFill>
            <a:blip r:embed="rId3"/>
            <a:stretch>
              <a:fillRect l="-7638" t="-10774" r="-7638" b="0"/>
            </a:stretch>
          </a:blipFill>
        </p:spPr>
      </p:sp>
      <p:sp>
        <p:nvSpPr>
          <p:cNvPr name="TextBox 4" id="4"/>
          <p:cNvSpPr txBox="true"/>
          <p:nvPr/>
        </p:nvSpPr>
        <p:spPr>
          <a:xfrm rot="0">
            <a:off x="-2418148" y="260716"/>
            <a:ext cx="17332335" cy="579501"/>
          </a:xfrm>
          <a:prstGeom prst="rect">
            <a:avLst/>
          </a:prstGeom>
        </p:spPr>
        <p:txBody>
          <a:bodyPr anchor="t" rtlCol="false" tIns="0" lIns="0" bIns="0" rIns="0">
            <a:spAutoFit/>
          </a:bodyPr>
          <a:lstStyle/>
          <a:p>
            <a:pPr algn="ctr">
              <a:lnSpc>
                <a:spcPts val="4452"/>
              </a:lnSpc>
            </a:pPr>
            <a:r>
              <a:rPr lang="en-US" b="true" sz="4200">
                <a:solidFill>
                  <a:srgbClr val="FFFFFF"/>
                </a:solidFill>
                <a:latin typeface="Anantason UltraExpanded Bold"/>
                <a:ea typeface="Anantason UltraExpanded Bold"/>
                <a:cs typeface="Anantason UltraExpanded Bold"/>
                <a:sym typeface="Anantason UltraExpanded Bold"/>
              </a:rPr>
              <a:t>EDUCAT USER JOURNEY OVERVIEW</a:t>
            </a:r>
          </a:p>
        </p:txBody>
      </p:sp>
      <p:sp>
        <p:nvSpPr>
          <p:cNvPr name="TextBox 5" id="5"/>
          <p:cNvSpPr txBox="true"/>
          <p:nvPr/>
        </p:nvSpPr>
        <p:spPr>
          <a:xfrm rot="0">
            <a:off x="367413" y="952500"/>
            <a:ext cx="10033317" cy="9578340"/>
          </a:xfrm>
          <a:prstGeom prst="rect">
            <a:avLst/>
          </a:prstGeom>
        </p:spPr>
        <p:txBody>
          <a:bodyPr anchor="t" rtlCol="false" tIns="0" lIns="0" bIns="0" rIns="0">
            <a:spAutoFit/>
          </a:bodyPr>
          <a:lstStyle/>
          <a:p>
            <a:pPr algn="l" marL="842007" indent="-421003" lvl="1">
              <a:lnSpc>
                <a:spcPts val="5459"/>
              </a:lnSpc>
              <a:buFont typeface="Arial"/>
              <a:buChar char="•"/>
            </a:pPr>
            <a:r>
              <a:rPr lang="en-US" sz="3899">
                <a:solidFill>
                  <a:srgbClr val="000000"/>
                </a:solidFill>
                <a:latin typeface="Canva Sans"/>
                <a:ea typeface="Canva Sans"/>
                <a:cs typeface="Canva Sans"/>
                <a:sym typeface="Canva Sans"/>
              </a:rPr>
              <a:t>Users initiate conversation with Educat by greeting and asking career-related queries</a:t>
            </a:r>
          </a:p>
          <a:p>
            <a:pPr algn="l" marL="842007" indent="-421003" lvl="1">
              <a:lnSpc>
                <a:spcPts val="5459"/>
              </a:lnSpc>
              <a:buFont typeface="Arial"/>
              <a:buChar char="•"/>
            </a:pPr>
            <a:r>
              <a:rPr lang="en-US" sz="3899">
                <a:solidFill>
                  <a:srgbClr val="000000"/>
                </a:solidFill>
                <a:latin typeface="Canva Sans"/>
                <a:ea typeface="Canva Sans"/>
                <a:cs typeface="Canva Sans"/>
                <a:sym typeface="Canva Sans"/>
              </a:rPr>
              <a:t>Educat introduces itself and guides users to choose career paths, explore skills, and find learning resources</a:t>
            </a:r>
          </a:p>
          <a:p>
            <a:pPr algn="l" marL="842007" indent="-421003" lvl="1">
              <a:lnSpc>
                <a:spcPts val="5459"/>
              </a:lnSpc>
              <a:buFont typeface="Arial"/>
              <a:buChar char="•"/>
            </a:pPr>
            <a:r>
              <a:rPr lang="en-US" sz="3899">
                <a:solidFill>
                  <a:srgbClr val="000000"/>
                </a:solidFill>
                <a:latin typeface="Canva Sans"/>
                <a:ea typeface="Canva Sans"/>
                <a:cs typeface="Canva Sans"/>
                <a:sym typeface="Canva Sans"/>
              </a:rPr>
              <a:t>AI-driven insights provide personalized career recommendations, job market trends, and skill-building tips</a:t>
            </a:r>
          </a:p>
          <a:p>
            <a:pPr algn="l" marL="842007" indent="-421003" lvl="1">
              <a:lnSpc>
                <a:spcPts val="5459"/>
              </a:lnSpc>
              <a:buFont typeface="Arial"/>
              <a:buChar char="•"/>
            </a:pPr>
            <a:r>
              <a:rPr lang="en-US" sz="3899">
                <a:solidFill>
                  <a:srgbClr val="000000"/>
                </a:solidFill>
                <a:latin typeface="Canva Sans"/>
                <a:ea typeface="Canva Sans"/>
                <a:cs typeface="Canva Sans"/>
                <a:sym typeface="Canva Sans"/>
              </a:rPr>
              <a:t>Continuous engagement with real-time updates ensures students stay motivated and future-ready</a:t>
            </a:r>
          </a:p>
          <a:p>
            <a:pPr algn="l">
              <a:lnSpc>
                <a:spcPts val="545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9313165" y="1028700"/>
            <a:ext cx="8727394" cy="8727394"/>
          </a:xfrm>
          <a:custGeom>
            <a:avLst/>
            <a:gdLst/>
            <a:ahLst/>
            <a:cxnLst/>
            <a:rect r="r" b="b" t="t" l="l"/>
            <a:pathLst>
              <a:path h="8727394" w="8727394">
                <a:moveTo>
                  <a:pt x="0" y="0"/>
                </a:moveTo>
                <a:lnTo>
                  <a:pt x="8727395" y="0"/>
                </a:lnTo>
                <a:lnTo>
                  <a:pt x="8727395" y="8727394"/>
                </a:lnTo>
                <a:lnTo>
                  <a:pt x="0" y="8727394"/>
                </a:lnTo>
                <a:lnTo>
                  <a:pt x="0" y="0"/>
                </a:lnTo>
                <a:close/>
              </a:path>
            </a:pathLst>
          </a:custGeom>
          <a:blipFill>
            <a:blip r:embed="rId3"/>
            <a:stretch>
              <a:fillRect l="0" t="0" r="0" b="0"/>
            </a:stretch>
          </a:blipFill>
        </p:spPr>
      </p:sp>
      <p:sp>
        <p:nvSpPr>
          <p:cNvPr name="TextBox 4" id="4"/>
          <p:cNvSpPr txBox="true"/>
          <p:nvPr/>
        </p:nvSpPr>
        <p:spPr>
          <a:xfrm rot="0">
            <a:off x="166647" y="204690"/>
            <a:ext cx="9355617" cy="655067"/>
          </a:xfrm>
          <a:prstGeom prst="rect">
            <a:avLst/>
          </a:prstGeom>
        </p:spPr>
        <p:txBody>
          <a:bodyPr anchor="t" rtlCol="false" tIns="0" lIns="0" bIns="0" rIns="0">
            <a:spAutoFit/>
          </a:bodyPr>
          <a:lstStyle/>
          <a:p>
            <a:pPr algn="l">
              <a:lnSpc>
                <a:spcPts val="4982"/>
              </a:lnSpc>
            </a:pPr>
            <a:r>
              <a:rPr lang="en-US" sz="4700">
                <a:solidFill>
                  <a:srgbClr val="8EBFF5"/>
                </a:solidFill>
                <a:latin typeface="ABeeZee Bold"/>
                <a:ea typeface="ABeeZee Bold"/>
                <a:cs typeface="ABeeZee Bold"/>
                <a:sym typeface="ABeeZee Bold"/>
              </a:rPr>
              <a:t>EDUCAT WIREFRAME OVERVIEW</a:t>
            </a:r>
          </a:p>
        </p:txBody>
      </p:sp>
      <p:sp>
        <p:nvSpPr>
          <p:cNvPr name="TextBox 5" id="5"/>
          <p:cNvSpPr txBox="true"/>
          <p:nvPr/>
        </p:nvSpPr>
        <p:spPr>
          <a:xfrm rot="0">
            <a:off x="0" y="1067207"/>
            <a:ext cx="8419911" cy="8191093"/>
          </a:xfrm>
          <a:prstGeom prst="rect">
            <a:avLst/>
          </a:prstGeom>
        </p:spPr>
        <p:txBody>
          <a:bodyPr anchor="t" rtlCol="false" tIns="0" lIns="0" bIns="0" rIns="0">
            <a:spAutoFit/>
          </a:bodyPr>
          <a:lstStyle/>
          <a:p>
            <a:pPr algn="l" marL="767308" indent="-383654" lvl="1">
              <a:lnSpc>
                <a:spcPts val="4975"/>
              </a:lnSpc>
              <a:buFont typeface="Arial"/>
              <a:buChar char="•"/>
            </a:pPr>
            <a:r>
              <a:rPr lang="en-US" sz="3553">
                <a:solidFill>
                  <a:srgbClr val="000000"/>
                </a:solidFill>
                <a:latin typeface="Canva Sans"/>
                <a:ea typeface="Canva Sans"/>
                <a:cs typeface="Canva Sans"/>
                <a:sym typeface="Canva Sans"/>
              </a:rPr>
              <a:t>Onboarding screen introduces Educat as a personalized AI career advisor</a:t>
            </a:r>
          </a:p>
          <a:p>
            <a:pPr algn="l" marL="767308" indent="-383654" lvl="1">
              <a:lnSpc>
                <a:spcPts val="4975"/>
              </a:lnSpc>
              <a:buFont typeface="Arial"/>
              <a:buChar char="•"/>
            </a:pPr>
            <a:r>
              <a:rPr lang="en-US" sz="3553">
                <a:solidFill>
                  <a:srgbClr val="000000"/>
                </a:solidFill>
                <a:latin typeface="Canva Sans"/>
                <a:ea typeface="Canva Sans"/>
                <a:cs typeface="Canva Sans"/>
                <a:sym typeface="Canva Sans"/>
              </a:rPr>
              <a:t>Conversational chat interface supports natural queries about career paths and guidance</a:t>
            </a:r>
          </a:p>
          <a:p>
            <a:pPr algn="l" marL="767308" indent="-383654" lvl="1">
              <a:lnSpc>
                <a:spcPts val="4975"/>
              </a:lnSpc>
              <a:buFont typeface="Arial"/>
              <a:buChar char="•"/>
            </a:pPr>
            <a:r>
              <a:rPr lang="en-US" sz="3553">
                <a:solidFill>
                  <a:srgbClr val="000000"/>
                </a:solidFill>
                <a:latin typeface="Canva Sans"/>
                <a:ea typeface="Canva Sans"/>
                <a:cs typeface="Canva Sans"/>
                <a:sym typeface="Canva Sans"/>
              </a:rPr>
              <a:t>Clean, minimal design facilitates user engagement and easy navigation</a:t>
            </a:r>
          </a:p>
          <a:p>
            <a:pPr algn="l" marL="767308" indent="-383654" lvl="1">
              <a:lnSpc>
                <a:spcPts val="4975"/>
              </a:lnSpc>
              <a:buFont typeface="Arial"/>
              <a:buChar char="•"/>
            </a:pPr>
            <a:r>
              <a:rPr lang="en-US" sz="3553">
                <a:solidFill>
                  <a:srgbClr val="000000"/>
                </a:solidFill>
                <a:latin typeface="Canva Sans"/>
                <a:ea typeface="Canva Sans"/>
                <a:cs typeface="Canva Sans"/>
                <a:sym typeface="Canva Sans"/>
              </a:rPr>
              <a:t>AI-driven dynamic responses tailored to individual career and skill development needs</a:t>
            </a:r>
          </a:p>
          <a:p>
            <a:pPr algn="l">
              <a:lnSpc>
                <a:spcPts val="4975"/>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4659970" y="7227427"/>
            <a:ext cx="5198659" cy="5160851"/>
          </a:xfrm>
          <a:custGeom>
            <a:avLst/>
            <a:gdLst/>
            <a:ahLst/>
            <a:cxnLst/>
            <a:rect r="r" b="b" t="t" l="l"/>
            <a:pathLst>
              <a:path h="5160851" w="5198659">
                <a:moveTo>
                  <a:pt x="0" y="0"/>
                </a:moveTo>
                <a:lnTo>
                  <a:pt x="5198660" y="0"/>
                </a:lnTo>
                <a:lnTo>
                  <a:pt x="5198660" y="5160851"/>
                </a:lnTo>
                <a:lnTo>
                  <a:pt x="0" y="51608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375725" y="-1225549"/>
            <a:ext cx="4050185" cy="4020729"/>
          </a:xfrm>
          <a:custGeom>
            <a:avLst/>
            <a:gdLst/>
            <a:ahLst/>
            <a:cxnLst/>
            <a:rect r="r" b="b" t="t" l="l"/>
            <a:pathLst>
              <a:path h="4020729" w="4050185">
                <a:moveTo>
                  <a:pt x="0" y="0"/>
                </a:moveTo>
                <a:lnTo>
                  <a:pt x="4050185" y="0"/>
                </a:lnTo>
                <a:lnTo>
                  <a:pt x="4050185" y="4020729"/>
                </a:lnTo>
                <a:lnTo>
                  <a:pt x="0" y="40207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8480473" y="1758396"/>
            <a:ext cx="9229394" cy="6431920"/>
          </a:xfrm>
          <a:custGeom>
            <a:avLst/>
            <a:gdLst/>
            <a:ahLst/>
            <a:cxnLst/>
            <a:rect r="r" b="b" t="t" l="l"/>
            <a:pathLst>
              <a:path h="6431920" w="9229394">
                <a:moveTo>
                  <a:pt x="0" y="0"/>
                </a:moveTo>
                <a:lnTo>
                  <a:pt x="9229394" y="0"/>
                </a:lnTo>
                <a:lnTo>
                  <a:pt x="9229394" y="6431920"/>
                </a:lnTo>
                <a:lnTo>
                  <a:pt x="0" y="6431920"/>
                </a:lnTo>
                <a:lnTo>
                  <a:pt x="0" y="0"/>
                </a:lnTo>
                <a:close/>
              </a:path>
            </a:pathLst>
          </a:custGeom>
          <a:blipFill>
            <a:blip r:embed="rId5"/>
            <a:stretch>
              <a:fillRect l="-4534" t="0" r="0" b="0"/>
            </a:stretch>
          </a:blipFill>
        </p:spPr>
      </p:sp>
      <p:sp>
        <p:nvSpPr>
          <p:cNvPr name="TextBox 6" id="6"/>
          <p:cNvSpPr txBox="true"/>
          <p:nvPr/>
        </p:nvSpPr>
        <p:spPr>
          <a:xfrm rot="0">
            <a:off x="228030" y="90253"/>
            <a:ext cx="7981444" cy="10049344"/>
          </a:xfrm>
          <a:prstGeom prst="rect">
            <a:avLst/>
          </a:prstGeom>
        </p:spPr>
        <p:txBody>
          <a:bodyPr anchor="t" rtlCol="false" tIns="0" lIns="0" bIns="0" rIns="0">
            <a:spAutoFit/>
          </a:bodyPr>
          <a:lstStyle/>
          <a:p>
            <a:pPr algn="l" marL="562749" indent="-281375" lvl="1">
              <a:lnSpc>
                <a:spcPts val="3649"/>
              </a:lnSpc>
              <a:buFont typeface="Arial"/>
              <a:buChar char="•"/>
            </a:pPr>
            <a:r>
              <a:rPr lang="en-US" sz="2606">
                <a:solidFill>
                  <a:srgbClr val="000000"/>
                </a:solidFill>
                <a:latin typeface="Canva Sans"/>
                <a:ea typeface="Canva Sans"/>
                <a:cs typeface="Canva Sans"/>
                <a:sym typeface="Canva Sans"/>
              </a:rPr>
              <a:t>Educat’s frontend is a user-friendly web/mobile chat interface that enables seamless interaction.</a:t>
            </a:r>
          </a:p>
          <a:p>
            <a:pPr algn="l" marL="562748" indent="-281374" lvl="1">
              <a:lnSpc>
                <a:spcPts val="3649"/>
              </a:lnSpc>
              <a:buFont typeface="Arial"/>
              <a:buChar char="•"/>
            </a:pPr>
            <a:r>
              <a:rPr lang="en-US" sz="2606">
                <a:solidFill>
                  <a:srgbClr val="000000"/>
                </a:solidFill>
                <a:latin typeface="Canva Sans"/>
                <a:ea typeface="Canva Sans"/>
                <a:cs typeface="Canva Sans"/>
                <a:sym typeface="Canva Sans"/>
              </a:rPr>
              <a:t>An API Gateway securely routes user requests to backend services.</a:t>
            </a:r>
          </a:p>
          <a:p>
            <a:pPr algn="l" marL="562749" indent="-281375" lvl="1">
              <a:lnSpc>
                <a:spcPts val="3649"/>
              </a:lnSpc>
              <a:buFont typeface="Arial"/>
              <a:buChar char="•"/>
            </a:pPr>
            <a:r>
              <a:rPr lang="en-US" sz="2606">
                <a:solidFill>
                  <a:srgbClr val="000000"/>
                </a:solidFill>
                <a:latin typeface="Canva Sans"/>
                <a:ea typeface="Canva Sans"/>
                <a:cs typeface="Canva Sans"/>
                <a:sym typeface="Canva Sans"/>
              </a:rPr>
              <a:t>The core AI/ML Engine, powered by Google Cloud Vertex AI, processes skills and delivers personalized career recommendations.</a:t>
            </a:r>
          </a:p>
          <a:p>
            <a:pPr algn="l" marL="562749" indent="-281375" lvl="1">
              <a:lnSpc>
                <a:spcPts val="3649"/>
              </a:lnSpc>
              <a:buFont typeface="Arial"/>
              <a:buChar char="•"/>
            </a:pPr>
            <a:r>
              <a:rPr lang="en-US" sz="2606">
                <a:solidFill>
                  <a:srgbClr val="000000"/>
                </a:solidFill>
                <a:latin typeface="Canva Sans"/>
                <a:ea typeface="Canva Sans"/>
                <a:cs typeface="Canva Sans"/>
                <a:sym typeface="Canva Sans"/>
              </a:rPr>
              <a:t>Real-time labor market data is continuously ingested and analyzed through Google Dataflow and BigQuery, ensuring recommendations stay current.</a:t>
            </a:r>
          </a:p>
          <a:p>
            <a:pPr algn="l" marL="562749" indent="-281375" lvl="1">
              <a:lnSpc>
                <a:spcPts val="3649"/>
              </a:lnSpc>
              <a:buFont typeface="Arial"/>
              <a:buChar char="•"/>
            </a:pPr>
            <a:r>
              <a:rPr lang="en-US" sz="2606">
                <a:solidFill>
                  <a:srgbClr val="000000"/>
                </a:solidFill>
                <a:latin typeface="Canva Sans"/>
                <a:ea typeface="Canva Sans"/>
                <a:cs typeface="Canva Sans"/>
                <a:sym typeface="Canva Sans"/>
              </a:rPr>
              <a:t>User profiles, conversation histories, and learning progress are securely stored in Firebase Firestore.</a:t>
            </a:r>
          </a:p>
          <a:p>
            <a:pPr algn="l" marL="562749" indent="-281375" lvl="1">
              <a:lnSpc>
                <a:spcPts val="3649"/>
              </a:lnSpc>
              <a:buFont typeface="Arial"/>
              <a:buChar char="•"/>
            </a:pPr>
            <a:r>
              <a:rPr lang="en-US" sz="2606">
                <a:solidFill>
                  <a:srgbClr val="000000"/>
                </a:solidFill>
                <a:latin typeface="Canva Sans"/>
                <a:ea typeface="Canva Sans"/>
                <a:cs typeface="Canva Sans"/>
                <a:sym typeface="Canva Sans"/>
              </a:rPr>
              <a:t>Firebase Authentication manages secure user access and data privacy.</a:t>
            </a:r>
          </a:p>
          <a:p>
            <a:pPr algn="l" marL="562749" indent="-281375" lvl="1">
              <a:lnSpc>
                <a:spcPts val="3649"/>
              </a:lnSpc>
              <a:buFont typeface="Arial"/>
              <a:buChar char="•"/>
            </a:pPr>
            <a:r>
              <a:rPr lang="en-US" sz="2606">
                <a:solidFill>
                  <a:srgbClr val="000000"/>
                </a:solidFill>
                <a:latin typeface="Canva Sans"/>
                <a:ea typeface="Canva Sans"/>
                <a:cs typeface="Canva Sans"/>
                <a:sym typeface="Canva Sans"/>
              </a:rPr>
              <a:t>The entire system is hosted on Google Cloud Platform, providing scalable, reliable infrastructure for AI services and data management.</a:t>
            </a:r>
          </a:p>
          <a:p>
            <a:pPr algn="ctr">
              <a:lnSpc>
                <a:spcPts val="364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1446331" y="-327487"/>
            <a:ext cx="3554876" cy="3554876"/>
          </a:xfrm>
          <a:custGeom>
            <a:avLst/>
            <a:gdLst/>
            <a:ahLst/>
            <a:cxnLst/>
            <a:rect r="r" b="b" t="t" l="l"/>
            <a:pathLst>
              <a:path h="3554876" w="3554876">
                <a:moveTo>
                  <a:pt x="0" y="0"/>
                </a:moveTo>
                <a:lnTo>
                  <a:pt x="3554876" y="0"/>
                </a:lnTo>
                <a:lnTo>
                  <a:pt x="3554876" y="3554876"/>
                </a:lnTo>
                <a:lnTo>
                  <a:pt x="0" y="35548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50463" y="-146844"/>
            <a:ext cx="2351089" cy="2351089"/>
          </a:xfrm>
          <a:custGeom>
            <a:avLst/>
            <a:gdLst/>
            <a:ahLst/>
            <a:cxnLst/>
            <a:rect r="r" b="b" t="t" l="l"/>
            <a:pathLst>
              <a:path h="2351089" w="2351089">
                <a:moveTo>
                  <a:pt x="0" y="0"/>
                </a:moveTo>
                <a:lnTo>
                  <a:pt x="2351088" y="0"/>
                </a:lnTo>
                <a:lnTo>
                  <a:pt x="2351088" y="2351088"/>
                </a:lnTo>
                <a:lnTo>
                  <a:pt x="0" y="23510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924523" y="8129114"/>
            <a:ext cx="3767785" cy="3767785"/>
          </a:xfrm>
          <a:custGeom>
            <a:avLst/>
            <a:gdLst/>
            <a:ahLst/>
            <a:cxnLst/>
            <a:rect r="r" b="b" t="t" l="l"/>
            <a:pathLst>
              <a:path h="3767785" w="3767785">
                <a:moveTo>
                  <a:pt x="0" y="0"/>
                </a:moveTo>
                <a:lnTo>
                  <a:pt x="3767785" y="0"/>
                </a:lnTo>
                <a:lnTo>
                  <a:pt x="3767785" y="3767784"/>
                </a:lnTo>
                <a:lnTo>
                  <a:pt x="0" y="37677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589107" y="558411"/>
            <a:ext cx="8101012" cy="1678305"/>
          </a:xfrm>
          <a:prstGeom prst="rect">
            <a:avLst/>
          </a:prstGeom>
        </p:spPr>
        <p:txBody>
          <a:bodyPr anchor="t" rtlCol="false" tIns="0" lIns="0" bIns="0" rIns="0">
            <a:spAutoFit/>
          </a:bodyPr>
          <a:lstStyle/>
          <a:p>
            <a:pPr algn="ctr">
              <a:lnSpc>
                <a:spcPts val="6719"/>
              </a:lnSpc>
            </a:pPr>
            <a:r>
              <a:rPr lang="en-US" sz="4800">
                <a:solidFill>
                  <a:srgbClr val="000000"/>
                </a:solidFill>
                <a:latin typeface="ABeeZee Bold"/>
                <a:ea typeface="ABeeZee Bold"/>
                <a:cs typeface="ABeeZee Bold"/>
                <a:sym typeface="ABeeZee Bold"/>
              </a:rPr>
              <a:t>Technologies Used in Educat</a:t>
            </a:r>
          </a:p>
          <a:p>
            <a:pPr algn="ctr">
              <a:lnSpc>
                <a:spcPts val="6719"/>
              </a:lnSpc>
            </a:pPr>
          </a:p>
        </p:txBody>
      </p:sp>
      <p:sp>
        <p:nvSpPr>
          <p:cNvPr name="TextBox 7" id="7"/>
          <p:cNvSpPr txBox="true"/>
          <p:nvPr/>
        </p:nvSpPr>
        <p:spPr>
          <a:xfrm rot="0">
            <a:off x="129630" y="1758315"/>
            <a:ext cx="18028741" cy="7167880"/>
          </a:xfrm>
          <a:prstGeom prst="rect">
            <a:avLst/>
          </a:prstGeom>
        </p:spPr>
        <p:txBody>
          <a:bodyPr anchor="t" rtlCol="false" tIns="0" lIns="0" bIns="0" rIns="0">
            <a:spAutoFit/>
          </a:bodyPr>
          <a:lstStyle/>
          <a:p>
            <a:pPr algn="l" marL="647702" indent="-323851" lvl="1">
              <a:lnSpc>
                <a:spcPts val="4200"/>
              </a:lnSpc>
              <a:buFont typeface="Arial"/>
              <a:buChar char="•"/>
            </a:pPr>
            <a:r>
              <a:rPr lang="en-US" b="true" sz="3000">
                <a:solidFill>
                  <a:srgbClr val="000000"/>
                </a:solidFill>
                <a:latin typeface="Canva Sans Bold"/>
                <a:ea typeface="Canva Sans Bold"/>
                <a:cs typeface="Canva Sans Bold"/>
                <a:sym typeface="Canva Sans Bold"/>
              </a:rPr>
              <a:t>Google Cloud Vertex AI:</a:t>
            </a:r>
            <a:r>
              <a:rPr lang="en-US" sz="3000">
                <a:solidFill>
                  <a:srgbClr val="000000"/>
                </a:solidFill>
                <a:latin typeface="Canva Sans"/>
                <a:ea typeface="Canva Sans"/>
                <a:cs typeface="Canva Sans"/>
                <a:sym typeface="Canva Sans"/>
              </a:rPr>
              <a:t> </a:t>
            </a:r>
            <a:r>
              <a:rPr lang="en-US" sz="3000">
                <a:solidFill>
                  <a:srgbClr val="000000"/>
                </a:solidFill>
                <a:latin typeface="Canva Sans"/>
                <a:ea typeface="Canva Sans"/>
                <a:cs typeface="Canva Sans"/>
                <a:sym typeface="Canva Sans"/>
              </a:rPr>
              <a:t>For developing, training, and deploying AI/ML models responsible for skill mapping and career path recommendations.</a:t>
            </a:r>
          </a:p>
          <a:p>
            <a:pPr algn="l" marL="626112" indent="-313056" lvl="1">
              <a:lnSpc>
                <a:spcPts val="4060"/>
              </a:lnSpc>
              <a:buFont typeface="Arial"/>
              <a:buChar char="•"/>
            </a:pPr>
            <a:r>
              <a:rPr lang="en-US" b="true" sz="2900">
                <a:solidFill>
                  <a:srgbClr val="000000"/>
                </a:solidFill>
                <a:latin typeface="Canva Sans Bold"/>
                <a:ea typeface="Canva Sans Bold"/>
                <a:cs typeface="Canva Sans Bold"/>
                <a:sym typeface="Canva Sans Bold"/>
              </a:rPr>
              <a:t>Google BigQuery &amp; Dataflow:</a:t>
            </a:r>
            <a:r>
              <a:rPr lang="en-US" sz="2900">
                <a:solidFill>
                  <a:srgbClr val="000000"/>
                </a:solidFill>
                <a:latin typeface="Canva Sans"/>
                <a:ea typeface="Canva Sans"/>
                <a:cs typeface="Canva Sans"/>
                <a:sym typeface="Canva Sans"/>
              </a:rPr>
              <a:t> </a:t>
            </a:r>
            <a:r>
              <a:rPr lang="en-US" sz="2900">
                <a:solidFill>
                  <a:srgbClr val="000000"/>
                </a:solidFill>
                <a:latin typeface="Canva Sans"/>
                <a:ea typeface="Canva Sans"/>
                <a:cs typeface="Canva Sans"/>
                <a:sym typeface="Canva Sans"/>
              </a:rPr>
              <a:t>For real-time labor market data ingestion, processing, and analytics to keep career insights up-to-date.</a:t>
            </a:r>
          </a:p>
          <a:p>
            <a:pPr algn="l" marL="626112" indent="-313056" lvl="1">
              <a:lnSpc>
                <a:spcPts val="4060"/>
              </a:lnSpc>
              <a:buFont typeface="Arial"/>
              <a:buChar char="•"/>
            </a:pPr>
            <a:r>
              <a:rPr lang="en-US" b="true" sz="2900">
                <a:solidFill>
                  <a:srgbClr val="000000"/>
                </a:solidFill>
                <a:latin typeface="Canva Sans Bold"/>
                <a:ea typeface="Canva Sans Bold"/>
                <a:cs typeface="Canva Sans Bold"/>
                <a:sym typeface="Canva Sans Bold"/>
              </a:rPr>
              <a:t>Firebase Realtime Database / Firestore:</a:t>
            </a:r>
            <a:r>
              <a:rPr lang="en-US" sz="2900">
                <a:solidFill>
                  <a:srgbClr val="000000"/>
                </a:solidFill>
                <a:latin typeface="Canva Sans"/>
                <a:ea typeface="Canva Sans"/>
                <a:cs typeface="Canva Sans"/>
                <a:sym typeface="Canva Sans"/>
              </a:rPr>
              <a:t> </a:t>
            </a:r>
            <a:r>
              <a:rPr lang="en-US" sz="2900">
                <a:solidFill>
                  <a:srgbClr val="000000"/>
                </a:solidFill>
                <a:latin typeface="Canva Sans"/>
                <a:ea typeface="Canva Sans"/>
                <a:cs typeface="Canva Sans"/>
                <a:sym typeface="Canva Sans"/>
              </a:rPr>
              <a:t>Secure storage of user profiles, conversation history, and personalized recommendations.</a:t>
            </a:r>
          </a:p>
          <a:p>
            <a:pPr algn="l" marL="626112" indent="-313056" lvl="1">
              <a:lnSpc>
                <a:spcPts val="4060"/>
              </a:lnSpc>
              <a:buFont typeface="Arial"/>
              <a:buChar char="•"/>
            </a:pPr>
            <a:r>
              <a:rPr lang="en-US" b="true" sz="2900">
                <a:solidFill>
                  <a:srgbClr val="000000"/>
                </a:solidFill>
                <a:latin typeface="Canva Sans Bold"/>
                <a:ea typeface="Canva Sans Bold"/>
                <a:cs typeface="Canva Sans Bold"/>
                <a:sym typeface="Canva Sans Bold"/>
              </a:rPr>
              <a:t>Firebase Authentication:</a:t>
            </a:r>
            <a:r>
              <a:rPr lang="en-US" sz="2900">
                <a:solidFill>
                  <a:srgbClr val="000000"/>
                </a:solidFill>
                <a:latin typeface="Canva Sans"/>
                <a:ea typeface="Canva Sans"/>
                <a:cs typeface="Canva Sans"/>
                <a:sym typeface="Canva Sans"/>
              </a:rPr>
              <a:t> </a:t>
            </a:r>
            <a:r>
              <a:rPr lang="en-US" sz="2900">
                <a:solidFill>
                  <a:srgbClr val="000000"/>
                </a:solidFill>
                <a:latin typeface="Canva Sans"/>
                <a:ea typeface="Canva Sans"/>
                <a:cs typeface="Canva Sans"/>
                <a:sym typeface="Canva Sans"/>
              </a:rPr>
              <a:t>To manage user identity, security, and access control.</a:t>
            </a:r>
          </a:p>
          <a:p>
            <a:pPr algn="l" marL="626112" indent="-313056" lvl="1">
              <a:lnSpc>
                <a:spcPts val="4060"/>
              </a:lnSpc>
              <a:buFont typeface="Arial"/>
              <a:buChar char="•"/>
            </a:pPr>
            <a:r>
              <a:rPr lang="en-US" b="true" sz="2900">
                <a:solidFill>
                  <a:srgbClr val="000000"/>
                </a:solidFill>
                <a:latin typeface="Canva Sans Bold"/>
                <a:ea typeface="Canva Sans Bold"/>
                <a:cs typeface="Canva Sans Bold"/>
                <a:sym typeface="Canva Sans Bold"/>
              </a:rPr>
              <a:t>Google Cloud Functions:</a:t>
            </a:r>
            <a:r>
              <a:rPr lang="en-US" sz="2900">
                <a:solidFill>
                  <a:srgbClr val="000000"/>
                </a:solidFill>
                <a:latin typeface="Canva Sans"/>
                <a:ea typeface="Canva Sans"/>
                <a:cs typeface="Canva Sans"/>
                <a:sym typeface="Canva Sans"/>
              </a:rPr>
              <a:t> </a:t>
            </a:r>
            <a:r>
              <a:rPr lang="en-US" sz="2900">
                <a:solidFill>
                  <a:srgbClr val="000000"/>
                </a:solidFill>
                <a:latin typeface="Canva Sans"/>
                <a:ea typeface="Canva Sans"/>
                <a:cs typeface="Canva Sans"/>
                <a:sym typeface="Canva Sans"/>
              </a:rPr>
              <a:t>Serverless backend functions that orchestrate API calls, data processing, and notification delivery.</a:t>
            </a:r>
          </a:p>
          <a:p>
            <a:pPr algn="l" marL="626112" indent="-313056" lvl="1">
              <a:lnSpc>
                <a:spcPts val="4060"/>
              </a:lnSpc>
              <a:buFont typeface="Arial"/>
              <a:buChar char="•"/>
            </a:pPr>
            <a:r>
              <a:rPr lang="en-US" b="true" sz="2900">
                <a:solidFill>
                  <a:srgbClr val="000000"/>
                </a:solidFill>
                <a:latin typeface="Canva Sans Bold"/>
                <a:ea typeface="Canva Sans Bold"/>
                <a:cs typeface="Canva Sans Bold"/>
                <a:sym typeface="Canva Sans Bold"/>
              </a:rPr>
              <a:t>Natural Language Processing (NLP) Models:</a:t>
            </a:r>
            <a:r>
              <a:rPr lang="en-US" sz="2900">
                <a:solidFill>
                  <a:srgbClr val="000000"/>
                </a:solidFill>
                <a:latin typeface="Canva Sans"/>
                <a:ea typeface="Canva Sans"/>
                <a:cs typeface="Canva Sans"/>
                <a:sym typeface="Canva Sans"/>
              </a:rPr>
              <a:t> </a:t>
            </a:r>
            <a:r>
              <a:rPr lang="en-US" sz="2900">
                <a:solidFill>
                  <a:srgbClr val="000000"/>
                </a:solidFill>
                <a:latin typeface="Canva Sans"/>
                <a:ea typeface="Canva Sans"/>
                <a:cs typeface="Canva Sans"/>
                <a:sym typeface="Canva Sans"/>
              </a:rPr>
              <a:t>Powered through Vertex AI or integrated APIs to understand and respond to user queries conversationally.</a:t>
            </a:r>
          </a:p>
          <a:p>
            <a:pPr algn="l" marL="626112" indent="-313056" lvl="1">
              <a:lnSpc>
                <a:spcPts val="4060"/>
              </a:lnSpc>
              <a:buFont typeface="Arial"/>
              <a:buChar char="•"/>
            </a:pPr>
            <a:r>
              <a:rPr lang="en-US" b="true" sz="2900">
                <a:solidFill>
                  <a:srgbClr val="000000"/>
                </a:solidFill>
                <a:latin typeface="Canva Sans Bold"/>
                <a:ea typeface="Canva Sans Bold"/>
                <a:cs typeface="Canva Sans Bold"/>
                <a:sym typeface="Canva Sans Bold"/>
              </a:rPr>
              <a:t>Cloud Monitoring &amp; Logging:</a:t>
            </a:r>
            <a:r>
              <a:rPr lang="en-US" sz="2900">
                <a:solidFill>
                  <a:srgbClr val="000000"/>
                </a:solidFill>
                <a:latin typeface="Canva Sans"/>
                <a:ea typeface="Canva Sans"/>
                <a:cs typeface="Canva Sans"/>
                <a:sym typeface="Canva Sans"/>
              </a:rPr>
              <a:t> </a:t>
            </a:r>
            <a:r>
              <a:rPr lang="en-US" sz="2900">
                <a:solidFill>
                  <a:srgbClr val="000000"/>
                </a:solidFill>
                <a:latin typeface="Canva Sans"/>
                <a:ea typeface="Canva Sans"/>
                <a:cs typeface="Canva Sans"/>
                <a:sym typeface="Canva Sans"/>
              </a:rPr>
              <a:t>For performance tracking, error handling, and system optimization on Google Cloud Platform.</a:t>
            </a:r>
          </a:p>
          <a:p>
            <a:pPr algn="l">
              <a:lnSpc>
                <a:spcPts val="364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DAGzm_X4MI4</dc:identifier>
  <dcterms:modified xsi:type="dcterms:W3CDTF">2011-08-01T06:04:30Z</dcterms:modified>
  <cp:revision>1</cp:revision>
  <dc:title>Blue and White Modern Artificial Intelligence Presentation</dc:title>
</cp:coreProperties>
</file>